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14630400" cy="82296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0" d="100"/>
          <a:sy n="50" d="100"/>
        </p:scale>
        <p:origin x="1440" y="32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97280" y="2551176"/>
            <a:ext cx="12435840" cy="17282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5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94560" y="4608576"/>
            <a:ext cx="10241280" cy="205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50" b="0" i="0">
                <a:solidFill>
                  <a:srgbClr val="3A35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50" b="0" i="0">
                <a:solidFill>
                  <a:srgbClr val="3A35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731520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5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232004" y="1809064"/>
            <a:ext cx="4391025" cy="7035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50" b="0" i="0">
                <a:solidFill>
                  <a:srgbClr val="1F1E1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75154" y="1824164"/>
            <a:ext cx="6523355" cy="52165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50" b="0" i="0">
                <a:solidFill>
                  <a:srgbClr val="3A353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45608" y="3151809"/>
            <a:ext cx="3751579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spc="-10" dirty="0"/>
              <a:t>FISCALIA</a:t>
            </a:r>
            <a:endParaRPr sz="6600"/>
          </a:p>
        </p:txBody>
      </p:sp>
      <p:sp>
        <p:nvSpPr>
          <p:cNvPr id="4" name="object 4"/>
          <p:cNvSpPr txBox="1"/>
          <p:nvPr/>
        </p:nvSpPr>
        <p:spPr>
          <a:xfrm>
            <a:off x="745608" y="4480229"/>
            <a:ext cx="6741159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3A3535"/>
                </a:solidFill>
                <a:latin typeface="Arial"/>
                <a:cs typeface="Arial"/>
              </a:rPr>
              <a:t>Sistema</a:t>
            </a:r>
            <a:r>
              <a:rPr sz="20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3A3535"/>
                </a:solidFill>
                <a:latin typeface="Arial"/>
                <a:cs typeface="Arial"/>
              </a:rPr>
              <a:t>Inteligente</a:t>
            </a:r>
            <a:r>
              <a:rPr sz="20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2000" b="1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3A3535"/>
                </a:solidFill>
                <a:latin typeface="Arial"/>
                <a:cs typeface="Arial"/>
              </a:rPr>
              <a:t>Processamento</a:t>
            </a:r>
            <a:r>
              <a:rPr sz="20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20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dirty="0">
                <a:solidFill>
                  <a:srgbClr val="3A3535"/>
                </a:solidFill>
                <a:latin typeface="Arial"/>
                <a:cs typeface="Arial"/>
              </a:rPr>
              <a:t>Notas</a:t>
            </a:r>
            <a:r>
              <a:rPr sz="2000" b="1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000" b="1" spc="-10" dirty="0">
                <a:solidFill>
                  <a:srgbClr val="3A3535"/>
                </a:solidFill>
                <a:latin typeface="Arial"/>
                <a:cs typeface="Arial"/>
              </a:rPr>
              <a:t>Fiscais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45608" y="6628574"/>
            <a:ext cx="421068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dirty="0">
                <a:solidFill>
                  <a:srgbClr val="3A3535"/>
                </a:solidFill>
                <a:latin typeface="Arial"/>
                <a:cs typeface="Arial"/>
              </a:rPr>
              <a:t>Agents</a:t>
            </a:r>
            <a:r>
              <a:rPr sz="2800" b="1" spc="-7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3A3535"/>
                </a:solidFill>
                <a:latin typeface="Arial"/>
                <a:cs typeface="Arial"/>
              </a:rPr>
              <a:t>of</a:t>
            </a:r>
            <a:r>
              <a:rPr sz="2800" b="1" spc="-7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3A3535"/>
                </a:solidFill>
                <a:latin typeface="Arial"/>
                <a:cs typeface="Arial"/>
              </a:rPr>
              <a:t>Manufacturing</a:t>
            </a:r>
            <a:endParaRPr sz="2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24760" algn="l"/>
              </a:tabLst>
            </a:pPr>
            <a:r>
              <a:rPr spc="-10" dirty="0"/>
              <a:t>Próximos</a:t>
            </a:r>
            <a:r>
              <a:rPr dirty="0"/>
              <a:t>	</a:t>
            </a:r>
            <a:r>
              <a:rPr spc="-10" dirty="0"/>
              <a:t>Passos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232004" y="3056686"/>
            <a:ext cx="6561455" cy="4292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097654" algn="l"/>
              </a:tabLst>
            </a:pPr>
            <a:r>
              <a:rPr sz="2650" dirty="0">
                <a:solidFill>
                  <a:srgbClr val="1F1E1E"/>
                </a:solidFill>
                <a:latin typeface="Arial"/>
                <a:cs typeface="Arial"/>
              </a:rPr>
              <a:t>MVP</a:t>
            </a:r>
            <a:r>
              <a:rPr sz="2650" spc="-15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650" spc="-20" dirty="0">
                <a:solidFill>
                  <a:srgbClr val="1F1E1E"/>
                </a:solidFill>
                <a:latin typeface="Arial"/>
                <a:cs typeface="Arial"/>
              </a:rPr>
              <a:t>Atual</a:t>
            </a:r>
            <a:r>
              <a:rPr sz="2650" dirty="0">
                <a:solidFill>
                  <a:srgbClr val="1F1E1E"/>
                </a:solidFill>
                <a:latin typeface="Arial"/>
                <a:cs typeface="Arial"/>
              </a:rPr>
              <a:t>	Evolução</a:t>
            </a:r>
            <a:r>
              <a:rPr sz="2650" spc="-125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650" spc="-10" dirty="0">
                <a:solidFill>
                  <a:srgbClr val="1F1E1E"/>
                </a:solidFill>
                <a:latin typeface="Arial"/>
                <a:cs typeface="Arial"/>
              </a:rPr>
              <a:t>Futura</a:t>
            </a:r>
            <a:endParaRPr sz="26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32004" y="3601974"/>
            <a:ext cx="3226435" cy="1715135"/>
          </a:xfrm>
          <a:prstGeom prst="rect">
            <a:avLst/>
          </a:prstGeom>
        </p:spPr>
        <p:txBody>
          <a:bodyPr vert="horz" wrap="square" lIns="0" tIns="160655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265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Processamento</a:t>
            </a:r>
            <a:r>
              <a:rPr sz="18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XML</a:t>
            </a:r>
            <a:r>
              <a:rPr sz="1800" spc="-25" dirty="0">
                <a:solidFill>
                  <a:srgbClr val="3A3535"/>
                </a:solidFill>
                <a:latin typeface="Arial"/>
                <a:cs typeface="Arial"/>
              </a:rPr>
              <a:t> NFe</a:t>
            </a:r>
            <a:endParaRPr sz="18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165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Validação</a:t>
            </a:r>
            <a:r>
              <a:rPr sz="18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8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auditoria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básica</a:t>
            </a:r>
            <a:endParaRPr sz="18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165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Relatórios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 consultas</a:t>
            </a:r>
            <a:endParaRPr sz="18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170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Interface</a:t>
            </a:r>
            <a:r>
              <a:rPr sz="18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Streamlit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317645" y="3750081"/>
            <a:ext cx="35306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0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Suporte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PDF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imagens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 (OCR)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317645" y="4371111"/>
            <a:ext cx="3442970" cy="1639570"/>
          </a:xfrm>
          <a:prstGeom prst="rect">
            <a:avLst/>
          </a:prstGeom>
        </p:spPr>
        <p:txBody>
          <a:bodyPr vert="horz" wrap="square" lIns="0" tIns="160655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265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Integração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direta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com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ERPs</a:t>
            </a:r>
            <a:endParaRPr sz="1800">
              <a:latin typeface="Arial"/>
              <a:cs typeface="Arial"/>
            </a:endParaRPr>
          </a:p>
          <a:p>
            <a:pPr marL="355600" marR="666750" indent="-342900">
              <a:lnSpc>
                <a:spcPct val="125000"/>
              </a:lnSpc>
              <a:spcBef>
                <a:spcPts val="625"/>
              </a:spcBef>
              <a:buChar char="•"/>
              <a:tabLst>
                <a:tab pos="355600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Lançamentos</a:t>
            </a:r>
            <a:r>
              <a:rPr sz="18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contábeis automáticos</a:t>
            </a:r>
            <a:endParaRPr sz="18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195"/>
              </a:spcBef>
              <a:buChar char="•"/>
              <a:tabLst>
                <a:tab pos="354965" algn="l"/>
              </a:tabLst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Análises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preditivas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 avançadas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5608" y="1766570"/>
            <a:ext cx="5709285" cy="703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583055" algn="l"/>
                <a:tab pos="3121660" algn="l"/>
                <a:tab pos="3907154" algn="l"/>
              </a:tabLst>
            </a:pPr>
            <a:r>
              <a:rPr spc="-10" dirty="0"/>
              <a:t>Visão</a:t>
            </a:r>
            <a:r>
              <a:rPr dirty="0"/>
              <a:t>	</a:t>
            </a:r>
            <a:r>
              <a:rPr spc="-10" dirty="0"/>
              <a:t>Geral</a:t>
            </a:r>
            <a:r>
              <a:rPr dirty="0"/>
              <a:t>	</a:t>
            </a:r>
            <a:r>
              <a:rPr spc="-35" dirty="0"/>
              <a:t>do</a:t>
            </a:r>
            <a:r>
              <a:rPr dirty="0"/>
              <a:t>	</a:t>
            </a:r>
            <a:r>
              <a:rPr spc="-10" dirty="0"/>
              <a:t>Projeto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45608" y="2970720"/>
            <a:ext cx="13139419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239260" algn="l"/>
                <a:tab pos="4455795" algn="l"/>
                <a:tab pos="8682355" algn="l"/>
                <a:tab pos="8898890" algn="l"/>
                <a:tab pos="13126085" algn="l"/>
              </a:tabLst>
            </a:pPr>
            <a:r>
              <a:rPr sz="1700" u="heavy" spc="-25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01</a:t>
            </a:r>
            <a:r>
              <a:rPr sz="1700" u="heavy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	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sz="1700" u="heavy" spc="-25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02</a:t>
            </a:r>
            <a:r>
              <a:rPr sz="1700" u="heavy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	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sz="1700" u="heavy" spc="-25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03</a:t>
            </a:r>
            <a:r>
              <a:rPr sz="1700" u="heavy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	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45608" y="3412616"/>
            <a:ext cx="4138929" cy="1178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Planejamento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2400"/>
              </a:lnSpc>
              <a:spcBef>
                <a:spcPts val="1035"/>
              </a:spcBef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Maio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a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outubro/2025: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delineamento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geral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50" dirty="0">
                <a:solidFill>
                  <a:srgbClr val="3A3535"/>
                </a:solidFill>
                <a:latin typeface="Arial"/>
                <a:cs typeface="Arial"/>
              </a:rPr>
              <a:t>e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recolha</a:t>
            </a:r>
            <a:r>
              <a:rPr sz="1700" spc="-5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1700" spc="-5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informação</a:t>
            </a:r>
            <a:endParaRPr sz="17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189016" y="3412616"/>
            <a:ext cx="3910329" cy="1178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Especificação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2400"/>
              </a:lnSpc>
              <a:spcBef>
                <a:spcPts val="1035"/>
              </a:spcBef>
            </a:pP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06-10-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2025: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planejamento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final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incluindo especificação</a:t>
            </a:r>
            <a:r>
              <a:rPr sz="17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detalhada</a:t>
            </a:r>
            <a:endParaRPr sz="1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632429" y="3412616"/>
            <a:ext cx="4090670" cy="835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Desenvolvimento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95"/>
              </a:spcBef>
            </a:pP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13-10-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2025: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início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com</a:t>
            </a:r>
            <a:r>
              <a:rPr sz="17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assistência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Claude</a:t>
            </a:r>
            <a:endParaRPr sz="17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45608" y="4894714"/>
            <a:ext cx="13139419" cy="1419225"/>
          </a:xfrm>
          <a:prstGeom prst="rect">
            <a:avLst/>
          </a:prstGeom>
        </p:spPr>
        <p:txBody>
          <a:bodyPr vert="horz" wrap="square" lIns="0" tIns="1536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10"/>
              </a:spcBef>
              <a:tabLst>
                <a:tab pos="6461125" algn="l"/>
                <a:tab pos="6677659" algn="l"/>
                <a:tab pos="13126085" algn="l"/>
              </a:tabLst>
            </a:pPr>
            <a:r>
              <a:rPr sz="1700" u="heavy" spc="-25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04</a:t>
            </a:r>
            <a:r>
              <a:rPr sz="1700" u="heavy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	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sz="1700" u="heavy" spc="-25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05</a:t>
            </a:r>
            <a:r>
              <a:rPr sz="1700" u="heavy" dirty="0">
                <a:solidFill>
                  <a:srgbClr val="3A3535"/>
                </a:solidFill>
                <a:uFill>
                  <a:solidFill>
                    <a:srgbClr val="DA1B2D"/>
                  </a:solidFill>
                </a:uFill>
                <a:latin typeface="Arial"/>
                <a:cs typeface="Arial"/>
              </a:rPr>
              <a:t>	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440"/>
              </a:spcBef>
              <a:tabLst>
                <a:tab pos="6677659" algn="l"/>
              </a:tabLst>
            </a:pPr>
            <a:r>
              <a:rPr sz="2200" dirty="0">
                <a:solidFill>
                  <a:srgbClr val="3A3535"/>
                </a:solidFill>
                <a:latin typeface="Arial"/>
                <a:cs typeface="Arial"/>
              </a:rPr>
              <a:t>MVP</a:t>
            </a:r>
            <a:r>
              <a:rPr sz="2200" spc="-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Pronto</a:t>
            </a:r>
            <a:r>
              <a:rPr sz="2200" dirty="0">
                <a:solidFill>
                  <a:srgbClr val="3A3535"/>
                </a:solidFill>
                <a:latin typeface="Arial"/>
                <a:cs typeface="Arial"/>
              </a:rPr>
              <a:t>	Entrega</a:t>
            </a:r>
            <a:r>
              <a:rPr sz="2200" spc="-8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Final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00"/>
              </a:spcBef>
              <a:tabLst>
                <a:tab pos="6677659" algn="l"/>
              </a:tabLst>
            </a:pP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27-10-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2025: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versão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MVP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concluída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	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30-10-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2025: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relatório,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apresentação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vídeo</a:t>
            </a:r>
            <a:endParaRPr sz="1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45608" y="1595234"/>
            <a:ext cx="5991225" cy="703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31160" algn="l"/>
              </a:tabLst>
            </a:pPr>
            <a:r>
              <a:rPr spc="-10" dirty="0"/>
              <a:t>Arquitetura</a:t>
            </a:r>
            <a:r>
              <a:rPr dirty="0"/>
              <a:t>	</a:t>
            </a:r>
            <a:r>
              <a:rPr spc="-10" dirty="0"/>
              <a:t>Tecnológica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45608" y="2821254"/>
            <a:ext cx="6748145" cy="876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5300"/>
              </a:lnSpc>
              <a:spcBef>
                <a:spcPts val="100"/>
              </a:spcBef>
              <a:tabLst>
                <a:tab pos="4097654" algn="l"/>
              </a:tabLst>
            </a:pPr>
            <a:r>
              <a:rPr sz="2650" dirty="0">
                <a:solidFill>
                  <a:srgbClr val="1F1E1E"/>
                </a:solidFill>
                <a:latin typeface="Arial"/>
                <a:cs typeface="Arial"/>
              </a:rPr>
              <a:t>Framework</a:t>
            </a:r>
            <a:r>
              <a:rPr sz="2650" spc="-120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650" spc="-50" dirty="0">
                <a:solidFill>
                  <a:srgbClr val="1F1E1E"/>
                </a:solidFill>
                <a:latin typeface="Arial"/>
                <a:cs typeface="Arial"/>
              </a:rPr>
              <a:t>&amp;</a:t>
            </a:r>
            <a:r>
              <a:rPr sz="2650" dirty="0">
                <a:solidFill>
                  <a:srgbClr val="1F1E1E"/>
                </a:solidFill>
                <a:latin typeface="Arial"/>
                <a:cs typeface="Arial"/>
              </a:rPr>
              <a:t>	LLMs</a:t>
            </a:r>
            <a:r>
              <a:rPr sz="2650" spc="-65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650" spc="-10" dirty="0">
                <a:solidFill>
                  <a:srgbClr val="1F1E1E"/>
                </a:solidFill>
                <a:latin typeface="Arial"/>
                <a:cs typeface="Arial"/>
              </a:rPr>
              <a:t>Suportadas Ferramentas</a:t>
            </a:r>
            <a:endParaRPr sz="26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45608" y="3895483"/>
            <a:ext cx="3548379" cy="19069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676910" indent="-342900">
              <a:lnSpc>
                <a:spcPct val="132400"/>
              </a:lnSpc>
              <a:spcBef>
                <a:spcPts val="100"/>
              </a:spcBef>
              <a:buFont typeface="Arial"/>
              <a:buChar char="•"/>
              <a:tabLst>
                <a:tab pos="355600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CrewAI</a:t>
            </a:r>
            <a:r>
              <a:rPr sz="1700" b="1" spc="-5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0.140.0</a:t>
            </a:r>
            <a:r>
              <a:rPr sz="17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Agentes inteligentes</a:t>
            </a:r>
            <a:endParaRPr sz="1700">
              <a:latin typeface="Arial"/>
              <a:cs typeface="Arial"/>
            </a:endParaRPr>
          </a:p>
          <a:p>
            <a:pPr marL="355600" marR="569595" indent="-342900">
              <a:lnSpc>
                <a:spcPct val="132400"/>
              </a:lnSpc>
              <a:spcBef>
                <a:spcPts val="655"/>
              </a:spcBef>
              <a:buFont typeface="Arial"/>
              <a:buChar char="•"/>
              <a:tabLst>
                <a:tab pos="355600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Streamlit</a:t>
            </a:r>
            <a:r>
              <a:rPr sz="1700" b="1" spc="-5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1.46.1</a:t>
            </a:r>
            <a:r>
              <a:rPr sz="1700" b="1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-5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Interface gráfica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315"/>
              </a:spcBef>
              <a:buFont typeface="Arial"/>
              <a:buChar char="•"/>
              <a:tabLst>
                <a:tab pos="354965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Python</a:t>
            </a:r>
            <a:r>
              <a:rPr sz="1700" b="1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3.13.5</a:t>
            </a:r>
            <a:r>
              <a:rPr sz="17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Linguagem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base</a:t>
            </a:r>
            <a:endParaRPr sz="1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45608" y="6286728"/>
            <a:ext cx="3044190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Docker</a:t>
            </a:r>
            <a:r>
              <a:rPr sz="17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&amp;</a:t>
            </a:r>
            <a:r>
              <a:rPr sz="17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Railway</a:t>
            </a:r>
            <a:r>
              <a:rPr sz="1700" b="1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Deploy</a:t>
            </a:r>
            <a:endParaRPr sz="17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831245" y="3551745"/>
            <a:ext cx="3268979" cy="10502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265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OpenAI</a:t>
            </a:r>
            <a:r>
              <a:rPr sz="1700" b="1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gpt-4o-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mini</a:t>
            </a:r>
            <a:endParaRPr sz="1700">
              <a:latin typeface="Arial"/>
              <a:cs typeface="Arial"/>
            </a:endParaRPr>
          </a:p>
          <a:p>
            <a:pPr marL="355600" marR="5080" indent="-342900">
              <a:lnSpc>
                <a:spcPct val="132400"/>
              </a:lnSpc>
              <a:spcBef>
                <a:spcPts val="625"/>
              </a:spcBef>
              <a:buFont typeface="Arial"/>
              <a:buChar char="•"/>
              <a:tabLst>
                <a:tab pos="355600" algn="l"/>
              </a:tabLst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Groq</a:t>
            </a:r>
            <a:r>
              <a:rPr sz="1700" b="1" spc="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-</a:t>
            </a:r>
            <a:r>
              <a:rPr sz="1700" spc="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llama-3.3-70b-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versatile (gratuita)</a:t>
            </a:r>
            <a:endParaRPr sz="17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831245" y="4778679"/>
            <a:ext cx="3385185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400"/>
              </a:lnSpc>
              <a:spcBef>
                <a:spcPts val="100"/>
              </a:spcBef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Configuração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simples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por</a:t>
            </a:r>
            <a:r>
              <a:rPr sz="17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variáveis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17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ambiente</a:t>
            </a:r>
            <a:endParaRPr sz="1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5608" y="947415"/>
            <a:ext cx="5363210" cy="703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23490" algn="l"/>
                <a:tab pos="3308985" algn="l"/>
              </a:tabLst>
            </a:pPr>
            <a:r>
              <a:rPr spc="-10" dirty="0"/>
              <a:t>Objetivos</a:t>
            </a:r>
            <a:r>
              <a:rPr dirty="0"/>
              <a:t>	</a:t>
            </a:r>
            <a:r>
              <a:rPr spc="-25" dirty="0"/>
              <a:t>do</a:t>
            </a:r>
            <a:r>
              <a:rPr dirty="0"/>
              <a:t>	</a:t>
            </a:r>
            <a:r>
              <a:rPr spc="-10" dirty="0"/>
              <a:t>Sistema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754498" y="2081212"/>
            <a:ext cx="6456680" cy="2502535"/>
            <a:chOff x="754498" y="2081212"/>
            <a:chExt cx="6456680" cy="2502535"/>
          </a:xfrm>
        </p:grpSpPr>
        <p:sp>
          <p:nvSpPr>
            <p:cNvPr id="4" name="object 4"/>
            <p:cNvSpPr/>
            <p:nvPr/>
          </p:nvSpPr>
          <p:spPr>
            <a:xfrm>
              <a:off x="758308" y="2085022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6357543" y="0"/>
                  </a:moveTo>
                  <a:lnTo>
                    <a:pt x="90998" y="0"/>
                  </a:lnTo>
                  <a:lnTo>
                    <a:pt x="55719" y="7197"/>
                  </a:lnTo>
                  <a:lnTo>
                    <a:pt x="26779" y="26776"/>
                  </a:lnTo>
                  <a:lnTo>
                    <a:pt x="7198" y="55715"/>
                  </a:lnTo>
                  <a:lnTo>
                    <a:pt x="0" y="90995"/>
                  </a:lnTo>
                  <a:lnTo>
                    <a:pt x="0" y="2403475"/>
                  </a:lnTo>
                  <a:lnTo>
                    <a:pt x="7198" y="2438756"/>
                  </a:lnTo>
                  <a:lnTo>
                    <a:pt x="26779" y="2467700"/>
                  </a:lnTo>
                  <a:lnTo>
                    <a:pt x="55719" y="2487283"/>
                  </a:lnTo>
                  <a:lnTo>
                    <a:pt x="90998" y="2494483"/>
                  </a:lnTo>
                  <a:lnTo>
                    <a:pt x="6357543" y="2494483"/>
                  </a:lnTo>
                  <a:lnTo>
                    <a:pt x="6392823" y="2487283"/>
                  </a:lnTo>
                  <a:lnTo>
                    <a:pt x="6421762" y="2467700"/>
                  </a:lnTo>
                  <a:lnTo>
                    <a:pt x="6441341" y="2438756"/>
                  </a:lnTo>
                  <a:lnTo>
                    <a:pt x="6448539" y="2403475"/>
                  </a:lnTo>
                  <a:lnTo>
                    <a:pt x="6448539" y="90995"/>
                  </a:lnTo>
                  <a:lnTo>
                    <a:pt x="6441341" y="55715"/>
                  </a:lnTo>
                  <a:lnTo>
                    <a:pt x="6421762" y="26776"/>
                  </a:lnTo>
                  <a:lnTo>
                    <a:pt x="6392823" y="7197"/>
                  </a:lnTo>
                  <a:lnTo>
                    <a:pt x="635754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58308" y="2085022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0" y="90995"/>
                  </a:moveTo>
                  <a:lnTo>
                    <a:pt x="7198" y="55715"/>
                  </a:lnTo>
                  <a:lnTo>
                    <a:pt x="26779" y="26776"/>
                  </a:lnTo>
                  <a:lnTo>
                    <a:pt x="55719" y="7197"/>
                  </a:lnTo>
                  <a:lnTo>
                    <a:pt x="90998" y="0"/>
                  </a:lnTo>
                  <a:lnTo>
                    <a:pt x="6357543" y="0"/>
                  </a:lnTo>
                  <a:lnTo>
                    <a:pt x="6392823" y="7197"/>
                  </a:lnTo>
                  <a:lnTo>
                    <a:pt x="6421762" y="26776"/>
                  </a:lnTo>
                  <a:lnTo>
                    <a:pt x="6441341" y="55715"/>
                  </a:lnTo>
                  <a:lnTo>
                    <a:pt x="6448539" y="90995"/>
                  </a:lnTo>
                  <a:lnTo>
                    <a:pt x="6448539" y="2403475"/>
                  </a:lnTo>
                  <a:lnTo>
                    <a:pt x="6441341" y="2438756"/>
                  </a:lnTo>
                  <a:lnTo>
                    <a:pt x="6421762" y="2467700"/>
                  </a:lnTo>
                  <a:lnTo>
                    <a:pt x="6392823" y="2487283"/>
                  </a:lnTo>
                  <a:lnTo>
                    <a:pt x="6357543" y="2494483"/>
                  </a:lnTo>
                  <a:lnTo>
                    <a:pt x="90998" y="2494483"/>
                  </a:lnTo>
                  <a:lnTo>
                    <a:pt x="55719" y="2487283"/>
                  </a:lnTo>
                  <a:lnTo>
                    <a:pt x="26779" y="2467700"/>
                  </a:lnTo>
                  <a:lnTo>
                    <a:pt x="7198" y="2438756"/>
                  </a:lnTo>
                  <a:lnTo>
                    <a:pt x="0" y="2403475"/>
                  </a:lnTo>
                  <a:lnTo>
                    <a:pt x="0" y="90995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82503" y="2309215"/>
              <a:ext cx="650240" cy="650240"/>
            </a:xfrm>
            <a:custGeom>
              <a:avLst/>
              <a:gdLst/>
              <a:ahLst/>
              <a:cxnLst/>
              <a:rect l="l" t="t" r="r" b="b"/>
              <a:pathLst>
                <a:path w="650239" h="650239">
                  <a:moveTo>
                    <a:pt x="324980" y="0"/>
                  </a:moveTo>
                  <a:lnTo>
                    <a:pt x="277228" y="3550"/>
                  </a:lnTo>
                  <a:lnTo>
                    <a:pt x="231560" y="13856"/>
                  </a:lnTo>
                  <a:lnTo>
                    <a:pt x="188497" y="30399"/>
                  </a:lnTo>
                  <a:lnTo>
                    <a:pt x="148556" y="52659"/>
                  </a:lnTo>
                  <a:lnTo>
                    <a:pt x="112257" y="80117"/>
                  </a:lnTo>
                  <a:lnTo>
                    <a:pt x="80118" y="112255"/>
                  </a:lnTo>
                  <a:lnTo>
                    <a:pt x="52659" y="148554"/>
                  </a:lnTo>
                  <a:lnTo>
                    <a:pt x="30399" y="188495"/>
                  </a:lnTo>
                  <a:lnTo>
                    <a:pt x="13856" y="231559"/>
                  </a:lnTo>
                  <a:lnTo>
                    <a:pt x="3550" y="277227"/>
                  </a:lnTo>
                  <a:lnTo>
                    <a:pt x="0" y="324980"/>
                  </a:lnTo>
                  <a:lnTo>
                    <a:pt x="3550" y="372733"/>
                  </a:lnTo>
                  <a:lnTo>
                    <a:pt x="13856" y="418401"/>
                  </a:lnTo>
                  <a:lnTo>
                    <a:pt x="30399" y="461464"/>
                  </a:lnTo>
                  <a:lnTo>
                    <a:pt x="52660" y="501405"/>
                  </a:lnTo>
                  <a:lnTo>
                    <a:pt x="80118" y="537704"/>
                  </a:lnTo>
                  <a:lnTo>
                    <a:pt x="112257" y="569843"/>
                  </a:lnTo>
                  <a:lnTo>
                    <a:pt x="148556" y="597301"/>
                  </a:lnTo>
                  <a:lnTo>
                    <a:pt x="188497" y="619561"/>
                  </a:lnTo>
                  <a:lnTo>
                    <a:pt x="231561" y="636103"/>
                  </a:lnTo>
                  <a:lnTo>
                    <a:pt x="277229" y="646409"/>
                  </a:lnTo>
                  <a:lnTo>
                    <a:pt x="324981" y="649960"/>
                  </a:lnTo>
                  <a:lnTo>
                    <a:pt x="372733" y="646409"/>
                  </a:lnTo>
                  <a:lnTo>
                    <a:pt x="418400" y="636103"/>
                  </a:lnTo>
                  <a:lnTo>
                    <a:pt x="461464" y="619561"/>
                  </a:lnTo>
                  <a:lnTo>
                    <a:pt x="501405" y="597301"/>
                  </a:lnTo>
                  <a:lnTo>
                    <a:pt x="537704" y="569843"/>
                  </a:lnTo>
                  <a:lnTo>
                    <a:pt x="569842" y="537704"/>
                  </a:lnTo>
                  <a:lnTo>
                    <a:pt x="597301" y="501405"/>
                  </a:lnTo>
                  <a:lnTo>
                    <a:pt x="619562" y="461464"/>
                  </a:lnTo>
                  <a:lnTo>
                    <a:pt x="636104" y="418401"/>
                  </a:lnTo>
                  <a:lnTo>
                    <a:pt x="646411" y="372733"/>
                  </a:lnTo>
                  <a:lnTo>
                    <a:pt x="649961" y="324980"/>
                  </a:lnTo>
                  <a:lnTo>
                    <a:pt x="646411" y="277227"/>
                  </a:lnTo>
                  <a:lnTo>
                    <a:pt x="636104" y="231559"/>
                  </a:lnTo>
                  <a:lnTo>
                    <a:pt x="619562" y="188495"/>
                  </a:lnTo>
                  <a:lnTo>
                    <a:pt x="597301" y="148554"/>
                  </a:lnTo>
                  <a:lnTo>
                    <a:pt x="569842" y="112255"/>
                  </a:lnTo>
                  <a:lnTo>
                    <a:pt x="537704" y="80117"/>
                  </a:lnTo>
                  <a:lnTo>
                    <a:pt x="501405" y="52659"/>
                  </a:lnTo>
                  <a:lnTo>
                    <a:pt x="461464" y="30399"/>
                  </a:lnTo>
                  <a:lnTo>
                    <a:pt x="418400" y="13856"/>
                  </a:lnTo>
                  <a:lnTo>
                    <a:pt x="372733" y="3550"/>
                  </a:lnTo>
                  <a:lnTo>
                    <a:pt x="324980" y="0"/>
                  </a:lnTo>
                  <a:close/>
                </a:path>
              </a:pathLst>
            </a:custGeom>
            <a:solidFill>
              <a:srgbClr val="DA1B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1216" y="2487930"/>
              <a:ext cx="292417" cy="292417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69803" y="3177463"/>
            <a:ext cx="5877560" cy="1178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Automatização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2400"/>
              </a:lnSpc>
              <a:spcBef>
                <a:spcPts val="1035"/>
              </a:spcBef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Processamento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automático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documentos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fiscais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brasileiros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(XML,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PDF,</a:t>
            </a:r>
            <a:r>
              <a:rPr sz="17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imagens)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7419619" y="2081212"/>
            <a:ext cx="6456680" cy="2502535"/>
            <a:chOff x="7419619" y="2081212"/>
            <a:chExt cx="6456680" cy="2502535"/>
          </a:xfrm>
        </p:grpSpPr>
        <p:sp>
          <p:nvSpPr>
            <p:cNvPr id="10" name="object 10"/>
            <p:cNvSpPr/>
            <p:nvPr/>
          </p:nvSpPr>
          <p:spPr>
            <a:xfrm>
              <a:off x="7423429" y="2085022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6357670" y="0"/>
                  </a:moveTo>
                  <a:lnTo>
                    <a:pt x="90998" y="0"/>
                  </a:lnTo>
                  <a:lnTo>
                    <a:pt x="55719" y="7197"/>
                  </a:lnTo>
                  <a:lnTo>
                    <a:pt x="26779" y="26776"/>
                  </a:lnTo>
                  <a:lnTo>
                    <a:pt x="7198" y="55715"/>
                  </a:lnTo>
                  <a:lnTo>
                    <a:pt x="0" y="90995"/>
                  </a:lnTo>
                  <a:lnTo>
                    <a:pt x="0" y="2403475"/>
                  </a:lnTo>
                  <a:lnTo>
                    <a:pt x="7198" y="2438756"/>
                  </a:lnTo>
                  <a:lnTo>
                    <a:pt x="26779" y="2467700"/>
                  </a:lnTo>
                  <a:lnTo>
                    <a:pt x="55719" y="2487283"/>
                  </a:lnTo>
                  <a:lnTo>
                    <a:pt x="90998" y="2494483"/>
                  </a:lnTo>
                  <a:lnTo>
                    <a:pt x="6357670" y="2494483"/>
                  </a:lnTo>
                  <a:lnTo>
                    <a:pt x="6392945" y="2487283"/>
                  </a:lnTo>
                  <a:lnTo>
                    <a:pt x="6421885" y="2467700"/>
                  </a:lnTo>
                  <a:lnTo>
                    <a:pt x="6441466" y="2438756"/>
                  </a:lnTo>
                  <a:lnTo>
                    <a:pt x="6448666" y="2403475"/>
                  </a:lnTo>
                  <a:lnTo>
                    <a:pt x="6448666" y="90995"/>
                  </a:lnTo>
                  <a:lnTo>
                    <a:pt x="6441466" y="55715"/>
                  </a:lnTo>
                  <a:lnTo>
                    <a:pt x="6421885" y="26776"/>
                  </a:lnTo>
                  <a:lnTo>
                    <a:pt x="6392945" y="7197"/>
                  </a:lnTo>
                  <a:lnTo>
                    <a:pt x="6357670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423429" y="2085022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0" y="90995"/>
                  </a:moveTo>
                  <a:lnTo>
                    <a:pt x="7198" y="55715"/>
                  </a:lnTo>
                  <a:lnTo>
                    <a:pt x="26779" y="26776"/>
                  </a:lnTo>
                  <a:lnTo>
                    <a:pt x="55719" y="7197"/>
                  </a:lnTo>
                  <a:lnTo>
                    <a:pt x="90998" y="0"/>
                  </a:lnTo>
                  <a:lnTo>
                    <a:pt x="6357670" y="0"/>
                  </a:lnTo>
                  <a:lnTo>
                    <a:pt x="6392945" y="7197"/>
                  </a:lnTo>
                  <a:lnTo>
                    <a:pt x="6421885" y="26776"/>
                  </a:lnTo>
                  <a:lnTo>
                    <a:pt x="6441466" y="55715"/>
                  </a:lnTo>
                  <a:lnTo>
                    <a:pt x="6448666" y="90995"/>
                  </a:lnTo>
                  <a:lnTo>
                    <a:pt x="6448666" y="2403475"/>
                  </a:lnTo>
                  <a:lnTo>
                    <a:pt x="6441466" y="2438756"/>
                  </a:lnTo>
                  <a:lnTo>
                    <a:pt x="6421885" y="2467700"/>
                  </a:lnTo>
                  <a:lnTo>
                    <a:pt x="6392945" y="2487283"/>
                  </a:lnTo>
                  <a:lnTo>
                    <a:pt x="6357670" y="2494483"/>
                  </a:lnTo>
                  <a:lnTo>
                    <a:pt x="90998" y="2494483"/>
                  </a:lnTo>
                  <a:lnTo>
                    <a:pt x="55719" y="2487283"/>
                  </a:lnTo>
                  <a:lnTo>
                    <a:pt x="26779" y="2467700"/>
                  </a:lnTo>
                  <a:lnTo>
                    <a:pt x="7198" y="2438756"/>
                  </a:lnTo>
                  <a:lnTo>
                    <a:pt x="0" y="2403475"/>
                  </a:lnTo>
                  <a:lnTo>
                    <a:pt x="0" y="90995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7647622" y="2309215"/>
              <a:ext cx="650240" cy="650240"/>
            </a:xfrm>
            <a:custGeom>
              <a:avLst/>
              <a:gdLst/>
              <a:ahLst/>
              <a:cxnLst/>
              <a:rect l="l" t="t" r="r" b="b"/>
              <a:pathLst>
                <a:path w="650240" h="650239">
                  <a:moveTo>
                    <a:pt x="324980" y="0"/>
                  </a:moveTo>
                  <a:lnTo>
                    <a:pt x="277228" y="3550"/>
                  </a:lnTo>
                  <a:lnTo>
                    <a:pt x="231560" y="13856"/>
                  </a:lnTo>
                  <a:lnTo>
                    <a:pt x="188497" y="30399"/>
                  </a:lnTo>
                  <a:lnTo>
                    <a:pt x="148556" y="52659"/>
                  </a:lnTo>
                  <a:lnTo>
                    <a:pt x="112257" y="80117"/>
                  </a:lnTo>
                  <a:lnTo>
                    <a:pt x="80118" y="112255"/>
                  </a:lnTo>
                  <a:lnTo>
                    <a:pt x="52659" y="148554"/>
                  </a:lnTo>
                  <a:lnTo>
                    <a:pt x="30399" y="188495"/>
                  </a:lnTo>
                  <a:lnTo>
                    <a:pt x="13856" y="231559"/>
                  </a:lnTo>
                  <a:lnTo>
                    <a:pt x="3550" y="277227"/>
                  </a:lnTo>
                  <a:lnTo>
                    <a:pt x="0" y="324980"/>
                  </a:lnTo>
                  <a:lnTo>
                    <a:pt x="3550" y="372733"/>
                  </a:lnTo>
                  <a:lnTo>
                    <a:pt x="13856" y="418401"/>
                  </a:lnTo>
                  <a:lnTo>
                    <a:pt x="30399" y="461464"/>
                  </a:lnTo>
                  <a:lnTo>
                    <a:pt x="52660" y="501405"/>
                  </a:lnTo>
                  <a:lnTo>
                    <a:pt x="80118" y="537704"/>
                  </a:lnTo>
                  <a:lnTo>
                    <a:pt x="112257" y="569843"/>
                  </a:lnTo>
                  <a:lnTo>
                    <a:pt x="148556" y="597301"/>
                  </a:lnTo>
                  <a:lnTo>
                    <a:pt x="188497" y="619561"/>
                  </a:lnTo>
                  <a:lnTo>
                    <a:pt x="231561" y="636103"/>
                  </a:lnTo>
                  <a:lnTo>
                    <a:pt x="277229" y="646409"/>
                  </a:lnTo>
                  <a:lnTo>
                    <a:pt x="324981" y="649960"/>
                  </a:lnTo>
                  <a:lnTo>
                    <a:pt x="372733" y="646409"/>
                  </a:lnTo>
                  <a:lnTo>
                    <a:pt x="418400" y="636103"/>
                  </a:lnTo>
                  <a:lnTo>
                    <a:pt x="461464" y="619561"/>
                  </a:lnTo>
                  <a:lnTo>
                    <a:pt x="501405" y="597301"/>
                  </a:lnTo>
                  <a:lnTo>
                    <a:pt x="537704" y="569843"/>
                  </a:lnTo>
                  <a:lnTo>
                    <a:pt x="569842" y="537704"/>
                  </a:lnTo>
                  <a:lnTo>
                    <a:pt x="597301" y="501405"/>
                  </a:lnTo>
                  <a:lnTo>
                    <a:pt x="619562" y="461464"/>
                  </a:lnTo>
                  <a:lnTo>
                    <a:pt x="636104" y="418401"/>
                  </a:lnTo>
                  <a:lnTo>
                    <a:pt x="646411" y="372733"/>
                  </a:lnTo>
                  <a:lnTo>
                    <a:pt x="649961" y="324980"/>
                  </a:lnTo>
                  <a:lnTo>
                    <a:pt x="646411" y="277227"/>
                  </a:lnTo>
                  <a:lnTo>
                    <a:pt x="636104" y="231559"/>
                  </a:lnTo>
                  <a:lnTo>
                    <a:pt x="619562" y="188495"/>
                  </a:lnTo>
                  <a:lnTo>
                    <a:pt x="597301" y="148554"/>
                  </a:lnTo>
                  <a:lnTo>
                    <a:pt x="569842" y="112255"/>
                  </a:lnTo>
                  <a:lnTo>
                    <a:pt x="537704" y="80117"/>
                  </a:lnTo>
                  <a:lnTo>
                    <a:pt x="501405" y="52659"/>
                  </a:lnTo>
                  <a:lnTo>
                    <a:pt x="461464" y="30399"/>
                  </a:lnTo>
                  <a:lnTo>
                    <a:pt x="418400" y="13856"/>
                  </a:lnTo>
                  <a:lnTo>
                    <a:pt x="372733" y="3550"/>
                  </a:lnTo>
                  <a:lnTo>
                    <a:pt x="324980" y="0"/>
                  </a:lnTo>
                  <a:close/>
                </a:path>
              </a:pathLst>
            </a:custGeom>
            <a:solidFill>
              <a:srgbClr val="DA1B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26336" y="2487930"/>
              <a:ext cx="292417" cy="292417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634922" y="3177463"/>
            <a:ext cx="5447665" cy="835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3A3535"/>
                </a:solidFill>
                <a:latin typeface="Arial"/>
                <a:cs typeface="Arial"/>
              </a:rPr>
              <a:t>Redução</a:t>
            </a:r>
            <a:r>
              <a:rPr sz="2200" spc="-7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3A3535"/>
                </a:solidFill>
                <a:latin typeface="Arial"/>
                <a:cs typeface="Arial"/>
              </a:rPr>
              <a:t>de</a:t>
            </a:r>
            <a:r>
              <a:rPr sz="2200" spc="-7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Erros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95"/>
              </a:spcBef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Minimizar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erros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manuais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na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escrituração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contábil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fiscal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754498" y="4792269"/>
            <a:ext cx="6456680" cy="2502535"/>
            <a:chOff x="754498" y="4792269"/>
            <a:chExt cx="6456680" cy="2502535"/>
          </a:xfrm>
        </p:grpSpPr>
        <p:sp>
          <p:nvSpPr>
            <p:cNvPr id="16" name="object 16"/>
            <p:cNvSpPr/>
            <p:nvPr/>
          </p:nvSpPr>
          <p:spPr>
            <a:xfrm>
              <a:off x="758308" y="4796078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6357543" y="0"/>
                  </a:moveTo>
                  <a:lnTo>
                    <a:pt x="90998" y="0"/>
                  </a:lnTo>
                  <a:lnTo>
                    <a:pt x="55719" y="7197"/>
                  </a:lnTo>
                  <a:lnTo>
                    <a:pt x="26779" y="26776"/>
                  </a:lnTo>
                  <a:lnTo>
                    <a:pt x="7198" y="55715"/>
                  </a:lnTo>
                  <a:lnTo>
                    <a:pt x="0" y="90995"/>
                  </a:lnTo>
                  <a:lnTo>
                    <a:pt x="0" y="2403475"/>
                  </a:lnTo>
                  <a:lnTo>
                    <a:pt x="7198" y="2438756"/>
                  </a:lnTo>
                  <a:lnTo>
                    <a:pt x="26779" y="2467700"/>
                  </a:lnTo>
                  <a:lnTo>
                    <a:pt x="55719" y="2487283"/>
                  </a:lnTo>
                  <a:lnTo>
                    <a:pt x="90998" y="2494483"/>
                  </a:lnTo>
                  <a:lnTo>
                    <a:pt x="6357543" y="2494483"/>
                  </a:lnTo>
                  <a:lnTo>
                    <a:pt x="6392823" y="2487283"/>
                  </a:lnTo>
                  <a:lnTo>
                    <a:pt x="6421762" y="2467700"/>
                  </a:lnTo>
                  <a:lnTo>
                    <a:pt x="6441341" y="2438756"/>
                  </a:lnTo>
                  <a:lnTo>
                    <a:pt x="6448539" y="2403475"/>
                  </a:lnTo>
                  <a:lnTo>
                    <a:pt x="6448539" y="90995"/>
                  </a:lnTo>
                  <a:lnTo>
                    <a:pt x="6441341" y="55715"/>
                  </a:lnTo>
                  <a:lnTo>
                    <a:pt x="6421762" y="26776"/>
                  </a:lnTo>
                  <a:lnTo>
                    <a:pt x="6392823" y="7197"/>
                  </a:lnTo>
                  <a:lnTo>
                    <a:pt x="635754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758308" y="4796078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0" y="90995"/>
                  </a:moveTo>
                  <a:lnTo>
                    <a:pt x="7198" y="55715"/>
                  </a:lnTo>
                  <a:lnTo>
                    <a:pt x="26779" y="26776"/>
                  </a:lnTo>
                  <a:lnTo>
                    <a:pt x="55719" y="7197"/>
                  </a:lnTo>
                  <a:lnTo>
                    <a:pt x="90998" y="0"/>
                  </a:lnTo>
                  <a:lnTo>
                    <a:pt x="6357543" y="0"/>
                  </a:lnTo>
                  <a:lnTo>
                    <a:pt x="6392823" y="7197"/>
                  </a:lnTo>
                  <a:lnTo>
                    <a:pt x="6421762" y="26776"/>
                  </a:lnTo>
                  <a:lnTo>
                    <a:pt x="6441341" y="55715"/>
                  </a:lnTo>
                  <a:lnTo>
                    <a:pt x="6448539" y="90995"/>
                  </a:lnTo>
                  <a:lnTo>
                    <a:pt x="6448539" y="2403475"/>
                  </a:lnTo>
                  <a:lnTo>
                    <a:pt x="6441341" y="2438756"/>
                  </a:lnTo>
                  <a:lnTo>
                    <a:pt x="6421762" y="2467700"/>
                  </a:lnTo>
                  <a:lnTo>
                    <a:pt x="6392823" y="2487283"/>
                  </a:lnTo>
                  <a:lnTo>
                    <a:pt x="6357543" y="2494483"/>
                  </a:lnTo>
                  <a:lnTo>
                    <a:pt x="90998" y="2494483"/>
                  </a:lnTo>
                  <a:lnTo>
                    <a:pt x="55719" y="2487283"/>
                  </a:lnTo>
                  <a:lnTo>
                    <a:pt x="26779" y="2467700"/>
                  </a:lnTo>
                  <a:lnTo>
                    <a:pt x="7198" y="2438756"/>
                  </a:lnTo>
                  <a:lnTo>
                    <a:pt x="0" y="2403475"/>
                  </a:lnTo>
                  <a:lnTo>
                    <a:pt x="0" y="90995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982503" y="5020272"/>
              <a:ext cx="650240" cy="650240"/>
            </a:xfrm>
            <a:custGeom>
              <a:avLst/>
              <a:gdLst/>
              <a:ahLst/>
              <a:cxnLst/>
              <a:rect l="l" t="t" r="r" b="b"/>
              <a:pathLst>
                <a:path w="650239" h="650239">
                  <a:moveTo>
                    <a:pt x="324980" y="0"/>
                  </a:moveTo>
                  <a:lnTo>
                    <a:pt x="277228" y="3550"/>
                  </a:lnTo>
                  <a:lnTo>
                    <a:pt x="231560" y="13856"/>
                  </a:lnTo>
                  <a:lnTo>
                    <a:pt x="188497" y="30399"/>
                  </a:lnTo>
                  <a:lnTo>
                    <a:pt x="148556" y="52659"/>
                  </a:lnTo>
                  <a:lnTo>
                    <a:pt x="112257" y="80117"/>
                  </a:lnTo>
                  <a:lnTo>
                    <a:pt x="80118" y="112255"/>
                  </a:lnTo>
                  <a:lnTo>
                    <a:pt x="52659" y="148554"/>
                  </a:lnTo>
                  <a:lnTo>
                    <a:pt x="30399" y="188495"/>
                  </a:lnTo>
                  <a:lnTo>
                    <a:pt x="13856" y="231559"/>
                  </a:lnTo>
                  <a:lnTo>
                    <a:pt x="3550" y="277227"/>
                  </a:lnTo>
                  <a:lnTo>
                    <a:pt x="0" y="324980"/>
                  </a:lnTo>
                  <a:lnTo>
                    <a:pt x="3550" y="372733"/>
                  </a:lnTo>
                  <a:lnTo>
                    <a:pt x="13856" y="418401"/>
                  </a:lnTo>
                  <a:lnTo>
                    <a:pt x="30399" y="461464"/>
                  </a:lnTo>
                  <a:lnTo>
                    <a:pt x="52660" y="501405"/>
                  </a:lnTo>
                  <a:lnTo>
                    <a:pt x="80118" y="537704"/>
                  </a:lnTo>
                  <a:lnTo>
                    <a:pt x="112257" y="569843"/>
                  </a:lnTo>
                  <a:lnTo>
                    <a:pt x="148556" y="597301"/>
                  </a:lnTo>
                  <a:lnTo>
                    <a:pt x="188497" y="619561"/>
                  </a:lnTo>
                  <a:lnTo>
                    <a:pt x="231561" y="636103"/>
                  </a:lnTo>
                  <a:lnTo>
                    <a:pt x="277229" y="646409"/>
                  </a:lnTo>
                  <a:lnTo>
                    <a:pt x="324981" y="649960"/>
                  </a:lnTo>
                  <a:lnTo>
                    <a:pt x="372733" y="646409"/>
                  </a:lnTo>
                  <a:lnTo>
                    <a:pt x="418400" y="636103"/>
                  </a:lnTo>
                  <a:lnTo>
                    <a:pt x="461464" y="619561"/>
                  </a:lnTo>
                  <a:lnTo>
                    <a:pt x="501405" y="597301"/>
                  </a:lnTo>
                  <a:lnTo>
                    <a:pt x="537704" y="569843"/>
                  </a:lnTo>
                  <a:lnTo>
                    <a:pt x="569842" y="537704"/>
                  </a:lnTo>
                  <a:lnTo>
                    <a:pt x="597301" y="501405"/>
                  </a:lnTo>
                  <a:lnTo>
                    <a:pt x="619562" y="461464"/>
                  </a:lnTo>
                  <a:lnTo>
                    <a:pt x="636104" y="418401"/>
                  </a:lnTo>
                  <a:lnTo>
                    <a:pt x="646411" y="372733"/>
                  </a:lnTo>
                  <a:lnTo>
                    <a:pt x="649961" y="324980"/>
                  </a:lnTo>
                  <a:lnTo>
                    <a:pt x="646411" y="277227"/>
                  </a:lnTo>
                  <a:lnTo>
                    <a:pt x="636104" y="231559"/>
                  </a:lnTo>
                  <a:lnTo>
                    <a:pt x="619562" y="188495"/>
                  </a:lnTo>
                  <a:lnTo>
                    <a:pt x="597301" y="148554"/>
                  </a:lnTo>
                  <a:lnTo>
                    <a:pt x="569842" y="112255"/>
                  </a:lnTo>
                  <a:lnTo>
                    <a:pt x="537704" y="80117"/>
                  </a:lnTo>
                  <a:lnTo>
                    <a:pt x="501405" y="52659"/>
                  </a:lnTo>
                  <a:lnTo>
                    <a:pt x="461464" y="30399"/>
                  </a:lnTo>
                  <a:lnTo>
                    <a:pt x="418400" y="13856"/>
                  </a:lnTo>
                  <a:lnTo>
                    <a:pt x="372733" y="3550"/>
                  </a:lnTo>
                  <a:lnTo>
                    <a:pt x="324980" y="0"/>
                  </a:lnTo>
                  <a:close/>
                </a:path>
              </a:pathLst>
            </a:custGeom>
            <a:solidFill>
              <a:srgbClr val="DA1B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61216" y="5198986"/>
              <a:ext cx="292417" cy="292417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969803" y="5888520"/>
            <a:ext cx="4991735" cy="1178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10" dirty="0">
                <a:solidFill>
                  <a:srgbClr val="3A3535"/>
                </a:solidFill>
                <a:latin typeface="Arial"/>
                <a:cs typeface="Arial"/>
              </a:rPr>
              <a:t>Otimização</a:t>
            </a:r>
            <a:endParaRPr sz="2200">
              <a:latin typeface="Arial"/>
              <a:cs typeface="Arial"/>
            </a:endParaRPr>
          </a:p>
          <a:p>
            <a:pPr marL="12700" marR="5080">
              <a:lnSpc>
                <a:spcPct val="132400"/>
              </a:lnSpc>
              <a:spcBef>
                <a:spcPts val="1035"/>
              </a:spcBef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Acelerar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fechamento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contábil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fiscal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com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validação inteligente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7419619" y="4792269"/>
            <a:ext cx="6456680" cy="2502535"/>
            <a:chOff x="7419619" y="4792269"/>
            <a:chExt cx="6456680" cy="2502535"/>
          </a:xfrm>
        </p:grpSpPr>
        <p:sp>
          <p:nvSpPr>
            <p:cNvPr id="22" name="object 22"/>
            <p:cNvSpPr/>
            <p:nvPr/>
          </p:nvSpPr>
          <p:spPr>
            <a:xfrm>
              <a:off x="7423429" y="4796078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6357670" y="0"/>
                  </a:moveTo>
                  <a:lnTo>
                    <a:pt x="90998" y="0"/>
                  </a:lnTo>
                  <a:lnTo>
                    <a:pt x="55719" y="7197"/>
                  </a:lnTo>
                  <a:lnTo>
                    <a:pt x="26779" y="26776"/>
                  </a:lnTo>
                  <a:lnTo>
                    <a:pt x="7198" y="55715"/>
                  </a:lnTo>
                  <a:lnTo>
                    <a:pt x="0" y="90995"/>
                  </a:lnTo>
                  <a:lnTo>
                    <a:pt x="0" y="2403475"/>
                  </a:lnTo>
                  <a:lnTo>
                    <a:pt x="7198" y="2438756"/>
                  </a:lnTo>
                  <a:lnTo>
                    <a:pt x="26779" y="2467700"/>
                  </a:lnTo>
                  <a:lnTo>
                    <a:pt x="55719" y="2487283"/>
                  </a:lnTo>
                  <a:lnTo>
                    <a:pt x="90998" y="2494483"/>
                  </a:lnTo>
                  <a:lnTo>
                    <a:pt x="6357670" y="2494483"/>
                  </a:lnTo>
                  <a:lnTo>
                    <a:pt x="6392945" y="2487283"/>
                  </a:lnTo>
                  <a:lnTo>
                    <a:pt x="6421885" y="2467700"/>
                  </a:lnTo>
                  <a:lnTo>
                    <a:pt x="6441466" y="2438756"/>
                  </a:lnTo>
                  <a:lnTo>
                    <a:pt x="6448666" y="2403475"/>
                  </a:lnTo>
                  <a:lnTo>
                    <a:pt x="6448666" y="90995"/>
                  </a:lnTo>
                  <a:lnTo>
                    <a:pt x="6441466" y="55715"/>
                  </a:lnTo>
                  <a:lnTo>
                    <a:pt x="6421885" y="26776"/>
                  </a:lnTo>
                  <a:lnTo>
                    <a:pt x="6392945" y="7197"/>
                  </a:lnTo>
                  <a:lnTo>
                    <a:pt x="6357670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7423429" y="4796078"/>
              <a:ext cx="6449060" cy="2494915"/>
            </a:xfrm>
            <a:custGeom>
              <a:avLst/>
              <a:gdLst/>
              <a:ahLst/>
              <a:cxnLst/>
              <a:rect l="l" t="t" r="r" b="b"/>
              <a:pathLst>
                <a:path w="6449059" h="2494915">
                  <a:moveTo>
                    <a:pt x="0" y="90995"/>
                  </a:moveTo>
                  <a:lnTo>
                    <a:pt x="7198" y="55715"/>
                  </a:lnTo>
                  <a:lnTo>
                    <a:pt x="26779" y="26776"/>
                  </a:lnTo>
                  <a:lnTo>
                    <a:pt x="55719" y="7197"/>
                  </a:lnTo>
                  <a:lnTo>
                    <a:pt x="90998" y="0"/>
                  </a:lnTo>
                  <a:lnTo>
                    <a:pt x="6357670" y="0"/>
                  </a:lnTo>
                  <a:lnTo>
                    <a:pt x="6392945" y="7197"/>
                  </a:lnTo>
                  <a:lnTo>
                    <a:pt x="6421885" y="26776"/>
                  </a:lnTo>
                  <a:lnTo>
                    <a:pt x="6441466" y="55715"/>
                  </a:lnTo>
                  <a:lnTo>
                    <a:pt x="6448666" y="90995"/>
                  </a:lnTo>
                  <a:lnTo>
                    <a:pt x="6448666" y="2403475"/>
                  </a:lnTo>
                  <a:lnTo>
                    <a:pt x="6441466" y="2438756"/>
                  </a:lnTo>
                  <a:lnTo>
                    <a:pt x="6421885" y="2467700"/>
                  </a:lnTo>
                  <a:lnTo>
                    <a:pt x="6392945" y="2487283"/>
                  </a:lnTo>
                  <a:lnTo>
                    <a:pt x="6357670" y="2494483"/>
                  </a:lnTo>
                  <a:lnTo>
                    <a:pt x="90998" y="2494483"/>
                  </a:lnTo>
                  <a:lnTo>
                    <a:pt x="55719" y="2487283"/>
                  </a:lnTo>
                  <a:lnTo>
                    <a:pt x="26779" y="2467700"/>
                  </a:lnTo>
                  <a:lnTo>
                    <a:pt x="7198" y="2438756"/>
                  </a:lnTo>
                  <a:lnTo>
                    <a:pt x="0" y="2403475"/>
                  </a:lnTo>
                  <a:lnTo>
                    <a:pt x="0" y="90995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7647622" y="5020272"/>
              <a:ext cx="650240" cy="650240"/>
            </a:xfrm>
            <a:custGeom>
              <a:avLst/>
              <a:gdLst/>
              <a:ahLst/>
              <a:cxnLst/>
              <a:rect l="l" t="t" r="r" b="b"/>
              <a:pathLst>
                <a:path w="650240" h="650239">
                  <a:moveTo>
                    <a:pt x="324980" y="0"/>
                  </a:moveTo>
                  <a:lnTo>
                    <a:pt x="277228" y="3550"/>
                  </a:lnTo>
                  <a:lnTo>
                    <a:pt x="231560" y="13856"/>
                  </a:lnTo>
                  <a:lnTo>
                    <a:pt x="188497" y="30399"/>
                  </a:lnTo>
                  <a:lnTo>
                    <a:pt x="148556" y="52659"/>
                  </a:lnTo>
                  <a:lnTo>
                    <a:pt x="112257" y="80117"/>
                  </a:lnTo>
                  <a:lnTo>
                    <a:pt x="80118" y="112255"/>
                  </a:lnTo>
                  <a:lnTo>
                    <a:pt x="52659" y="148554"/>
                  </a:lnTo>
                  <a:lnTo>
                    <a:pt x="30399" y="188495"/>
                  </a:lnTo>
                  <a:lnTo>
                    <a:pt x="13856" y="231559"/>
                  </a:lnTo>
                  <a:lnTo>
                    <a:pt x="3550" y="277227"/>
                  </a:lnTo>
                  <a:lnTo>
                    <a:pt x="0" y="324980"/>
                  </a:lnTo>
                  <a:lnTo>
                    <a:pt x="3550" y="372733"/>
                  </a:lnTo>
                  <a:lnTo>
                    <a:pt x="13856" y="418401"/>
                  </a:lnTo>
                  <a:lnTo>
                    <a:pt x="30399" y="461464"/>
                  </a:lnTo>
                  <a:lnTo>
                    <a:pt x="52660" y="501405"/>
                  </a:lnTo>
                  <a:lnTo>
                    <a:pt x="80118" y="537704"/>
                  </a:lnTo>
                  <a:lnTo>
                    <a:pt x="112257" y="569843"/>
                  </a:lnTo>
                  <a:lnTo>
                    <a:pt x="148556" y="597301"/>
                  </a:lnTo>
                  <a:lnTo>
                    <a:pt x="188497" y="619561"/>
                  </a:lnTo>
                  <a:lnTo>
                    <a:pt x="231561" y="636103"/>
                  </a:lnTo>
                  <a:lnTo>
                    <a:pt x="277229" y="646409"/>
                  </a:lnTo>
                  <a:lnTo>
                    <a:pt x="324981" y="649960"/>
                  </a:lnTo>
                  <a:lnTo>
                    <a:pt x="372733" y="646409"/>
                  </a:lnTo>
                  <a:lnTo>
                    <a:pt x="418400" y="636103"/>
                  </a:lnTo>
                  <a:lnTo>
                    <a:pt x="461464" y="619561"/>
                  </a:lnTo>
                  <a:lnTo>
                    <a:pt x="501405" y="597301"/>
                  </a:lnTo>
                  <a:lnTo>
                    <a:pt x="537704" y="569843"/>
                  </a:lnTo>
                  <a:lnTo>
                    <a:pt x="569842" y="537704"/>
                  </a:lnTo>
                  <a:lnTo>
                    <a:pt x="597301" y="501405"/>
                  </a:lnTo>
                  <a:lnTo>
                    <a:pt x="619562" y="461464"/>
                  </a:lnTo>
                  <a:lnTo>
                    <a:pt x="636104" y="418401"/>
                  </a:lnTo>
                  <a:lnTo>
                    <a:pt x="646411" y="372733"/>
                  </a:lnTo>
                  <a:lnTo>
                    <a:pt x="649961" y="324980"/>
                  </a:lnTo>
                  <a:lnTo>
                    <a:pt x="646411" y="277227"/>
                  </a:lnTo>
                  <a:lnTo>
                    <a:pt x="636104" y="231559"/>
                  </a:lnTo>
                  <a:lnTo>
                    <a:pt x="619562" y="188495"/>
                  </a:lnTo>
                  <a:lnTo>
                    <a:pt x="597301" y="148554"/>
                  </a:lnTo>
                  <a:lnTo>
                    <a:pt x="569842" y="112255"/>
                  </a:lnTo>
                  <a:lnTo>
                    <a:pt x="537704" y="80117"/>
                  </a:lnTo>
                  <a:lnTo>
                    <a:pt x="501405" y="52659"/>
                  </a:lnTo>
                  <a:lnTo>
                    <a:pt x="461464" y="30399"/>
                  </a:lnTo>
                  <a:lnTo>
                    <a:pt x="418400" y="13856"/>
                  </a:lnTo>
                  <a:lnTo>
                    <a:pt x="372733" y="3550"/>
                  </a:lnTo>
                  <a:lnTo>
                    <a:pt x="324980" y="0"/>
                  </a:lnTo>
                  <a:close/>
                </a:path>
              </a:pathLst>
            </a:custGeom>
            <a:solidFill>
              <a:srgbClr val="DA1B2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5" name="object 2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826336" y="5198986"/>
              <a:ext cx="292417" cy="292417"/>
            </a:xfrm>
            <a:prstGeom prst="rect">
              <a:avLst/>
            </a:prstGeom>
          </p:spPr>
        </p:pic>
      </p:grpSp>
      <p:sp>
        <p:nvSpPr>
          <p:cNvPr id="26" name="object 26"/>
          <p:cNvSpPr txBox="1"/>
          <p:nvPr/>
        </p:nvSpPr>
        <p:spPr>
          <a:xfrm>
            <a:off x="7634922" y="5888520"/>
            <a:ext cx="5781675" cy="8356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3A3535"/>
                </a:solidFill>
                <a:latin typeface="Arial"/>
                <a:cs typeface="Arial"/>
              </a:rPr>
              <a:t>Integração</a:t>
            </a:r>
            <a:r>
              <a:rPr sz="2200" spc="-1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2200" spc="-25" dirty="0">
                <a:solidFill>
                  <a:srgbClr val="3A3535"/>
                </a:solidFill>
                <a:latin typeface="Arial"/>
                <a:cs typeface="Arial"/>
              </a:rPr>
              <a:t>ERP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695"/>
              </a:spcBef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Compatibilidade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com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sistemas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Domínio,</a:t>
            </a:r>
            <a:r>
              <a:rPr sz="1700" spc="-6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Alterdata,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Protheus</a:t>
            </a:r>
            <a:endParaRPr sz="1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2862" y="679591"/>
            <a:ext cx="6219825" cy="650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949065" algn="l"/>
              </a:tabLst>
            </a:pPr>
            <a:r>
              <a:rPr sz="4100" spc="-10" dirty="0"/>
              <a:t>Funcionalidades</a:t>
            </a:r>
            <a:r>
              <a:rPr sz="4100" dirty="0"/>
              <a:t>	</a:t>
            </a:r>
            <a:r>
              <a:rPr sz="4100" spc="-10" dirty="0"/>
              <a:t>Principais</a:t>
            </a:r>
            <a:endParaRPr sz="4100"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Extração</a:t>
            </a:r>
            <a:r>
              <a:rPr spc="-25" dirty="0"/>
              <a:t> </a:t>
            </a:r>
            <a:r>
              <a:rPr dirty="0"/>
              <a:t>de</a:t>
            </a:r>
            <a:r>
              <a:rPr spc="-25" dirty="0"/>
              <a:t> </a:t>
            </a:r>
            <a:r>
              <a:rPr spc="-10" dirty="0"/>
              <a:t>Dados</a:t>
            </a:r>
          </a:p>
          <a:p>
            <a:pPr marL="12700" marR="5080">
              <a:lnSpc>
                <a:spcPct val="134400"/>
              </a:lnSpc>
              <a:spcBef>
                <a:spcPts val="969"/>
              </a:spcBef>
            </a:pPr>
            <a:r>
              <a:rPr sz="1550" dirty="0"/>
              <a:t>Upload</a:t>
            </a:r>
            <a:r>
              <a:rPr sz="1550" spc="-40" dirty="0"/>
              <a:t> </a:t>
            </a:r>
            <a:r>
              <a:rPr sz="1550" dirty="0"/>
              <a:t>de</a:t>
            </a:r>
            <a:r>
              <a:rPr sz="1550" spc="-35" dirty="0"/>
              <a:t> </a:t>
            </a:r>
            <a:r>
              <a:rPr sz="1550" dirty="0"/>
              <a:t>arquivos</a:t>
            </a:r>
            <a:r>
              <a:rPr sz="1550" spc="-35" dirty="0"/>
              <a:t> </a:t>
            </a:r>
            <a:r>
              <a:rPr sz="1550" dirty="0"/>
              <a:t>XML</a:t>
            </a:r>
            <a:r>
              <a:rPr sz="1550" spc="-35" dirty="0"/>
              <a:t> </a:t>
            </a:r>
            <a:r>
              <a:rPr sz="1550" dirty="0"/>
              <a:t>NFe</a:t>
            </a:r>
            <a:r>
              <a:rPr sz="1550" spc="-40" dirty="0"/>
              <a:t> </a:t>
            </a:r>
            <a:r>
              <a:rPr sz="1550" dirty="0"/>
              <a:t>individuais</a:t>
            </a:r>
            <a:r>
              <a:rPr sz="1550" spc="-35" dirty="0"/>
              <a:t> </a:t>
            </a:r>
            <a:r>
              <a:rPr sz="1550" dirty="0"/>
              <a:t>ou</a:t>
            </a:r>
            <a:r>
              <a:rPr sz="1550" spc="-35" dirty="0"/>
              <a:t> </a:t>
            </a:r>
            <a:r>
              <a:rPr sz="1550" dirty="0"/>
              <a:t>em</a:t>
            </a:r>
            <a:r>
              <a:rPr sz="1550" spc="-35" dirty="0"/>
              <a:t> </a:t>
            </a:r>
            <a:r>
              <a:rPr sz="1550" dirty="0"/>
              <a:t>lote</a:t>
            </a:r>
            <a:r>
              <a:rPr sz="1550" spc="-35" dirty="0"/>
              <a:t> </a:t>
            </a:r>
            <a:r>
              <a:rPr sz="1550" dirty="0"/>
              <a:t>(ZIP).</a:t>
            </a:r>
            <a:r>
              <a:rPr sz="1550" spc="-40" dirty="0"/>
              <a:t> </a:t>
            </a:r>
            <a:r>
              <a:rPr sz="1550" dirty="0"/>
              <a:t>Preparado</a:t>
            </a:r>
            <a:r>
              <a:rPr sz="1550" spc="-35" dirty="0"/>
              <a:t> </a:t>
            </a:r>
            <a:r>
              <a:rPr sz="1550" spc="-20" dirty="0"/>
              <a:t>para </a:t>
            </a:r>
            <a:r>
              <a:rPr sz="1550" dirty="0"/>
              <a:t>PDF</a:t>
            </a:r>
            <a:r>
              <a:rPr sz="1550" spc="-35" dirty="0"/>
              <a:t> </a:t>
            </a:r>
            <a:r>
              <a:rPr sz="1550" dirty="0"/>
              <a:t>e</a:t>
            </a:r>
            <a:r>
              <a:rPr sz="1550" spc="-35" dirty="0"/>
              <a:t> </a:t>
            </a:r>
            <a:r>
              <a:rPr sz="1550" dirty="0"/>
              <a:t>imagens</a:t>
            </a:r>
            <a:r>
              <a:rPr sz="1550" spc="-35" dirty="0"/>
              <a:t> </a:t>
            </a:r>
            <a:r>
              <a:rPr sz="1550" spc="-10" dirty="0"/>
              <a:t>futuras</a:t>
            </a:r>
            <a:endParaRPr sz="1550"/>
          </a:p>
          <a:p>
            <a:pPr>
              <a:lnSpc>
                <a:spcPct val="100000"/>
              </a:lnSpc>
              <a:spcBef>
                <a:spcPts val="1435"/>
              </a:spcBef>
            </a:pPr>
            <a:endParaRPr sz="1550"/>
          </a:p>
          <a:p>
            <a:pPr marL="12700">
              <a:lnSpc>
                <a:spcPct val="100000"/>
              </a:lnSpc>
            </a:pPr>
            <a:r>
              <a:rPr dirty="0"/>
              <a:t>Validação</a:t>
            </a:r>
            <a:r>
              <a:rPr spc="-20" dirty="0"/>
              <a:t> </a:t>
            </a:r>
            <a:r>
              <a:rPr dirty="0"/>
              <a:t>e</a:t>
            </a:r>
            <a:r>
              <a:rPr spc="-15" dirty="0"/>
              <a:t> </a:t>
            </a:r>
            <a:r>
              <a:rPr spc="-10" dirty="0"/>
              <a:t>Auditoria</a:t>
            </a:r>
          </a:p>
          <a:p>
            <a:pPr marL="12700" marR="64135">
              <a:lnSpc>
                <a:spcPct val="134400"/>
              </a:lnSpc>
              <a:spcBef>
                <a:spcPts val="969"/>
              </a:spcBef>
            </a:pPr>
            <a:r>
              <a:rPr sz="1550" dirty="0"/>
              <a:t>Verificação</a:t>
            </a:r>
            <a:r>
              <a:rPr sz="1550" spc="-45" dirty="0"/>
              <a:t> </a:t>
            </a:r>
            <a:r>
              <a:rPr sz="1550" dirty="0"/>
              <a:t>de</a:t>
            </a:r>
            <a:r>
              <a:rPr sz="1550" spc="-45" dirty="0"/>
              <a:t> </a:t>
            </a:r>
            <a:r>
              <a:rPr sz="1550" spc="-10" dirty="0"/>
              <a:t>consistência</a:t>
            </a:r>
            <a:r>
              <a:rPr sz="1550" spc="-40" dirty="0"/>
              <a:t> </a:t>
            </a:r>
            <a:r>
              <a:rPr sz="1550" dirty="0"/>
              <a:t>fiscal:</a:t>
            </a:r>
            <a:r>
              <a:rPr sz="1550" spc="-45" dirty="0"/>
              <a:t> </a:t>
            </a:r>
            <a:r>
              <a:rPr sz="1550" dirty="0"/>
              <a:t>CFOP,</a:t>
            </a:r>
            <a:r>
              <a:rPr sz="1550" spc="-40" dirty="0"/>
              <a:t> </a:t>
            </a:r>
            <a:r>
              <a:rPr sz="1550" dirty="0"/>
              <a:t>CST,</a:t>
            </a:r>
            <a:r>
              <a:rPr sz="1550" spc="-45" dirty="0"/>
              <a:t> </a:t>
            </a:r>
            <a:r>
              <a:rPr sz="1550" dirty="0"/>
              <a:t>NCM,</a:t>
            </a:r>
            <a:r>
              <a:rPr sz="1550" spc="-40" dirty="0"/>
              <a:t> </a:t>
            </a:r>
            <a:r>
              <a:rPr sz="1550" dirty="0"/>
              <a:t>impostos.</a:t>
            </a:r>
            <a:r>
              <a:rPr sz="1550" spc="-45" dirty="0"/>
              <a:t> </a:t>
            </a:r>
            <a:r>
              <a:rPr sz="1550" spc="-10" dirty="0"/>
              <a:t>Detecção </a:t>
            </a:r>
            <a:r>
              <a:rPr sz="1550" dirty="0"/>
              <a:t>de</a:t>
            </a:r>
            <a:r>
              <a:rPr sz="1550" spc="-25" dirty="0"/>
              <a:t> </a:t>
            </a:r>
            <a:r>
              <a:rPr sz="1550" spc="-10" dirty="0"/>
              <a:t>duplicados</a:t>
            </a:r>
            <a:endParaRPr sz="1550"/>
          </a:p>
          <a:p>
            <a:pPr>
              <a:lnSpc>
                <a:spcPct val="100000"/>
              </a:lnSpc>
              <a:spcBef>
                <a:spcPts val="1435"/>
              </a:spcBef>
            </a:pPr>
            <a:endParaRPr sz="1550"/>
          </a:p>
          <a:p>
            <a:pPr marL="12700">
              <a:lnSpc>
                <a:spcPct val="100000"/>
              </a:lnSpc>
            </a:pPr>
            <a:r>
              <a:rPr spc="-10" dirty="0"/>
              <a:t>Classificação</a:t>
            </a:r>
          </a:p>
          <a:p>
            <a:pPr marL="12700" marR="282575">
              <a:lnSpc>
                <a:spcPct val="134400"/>
              </a:lnSpc>
              <a:spcBef>
                <a:spcPts val="969"/>
              </a:spcBef>
            </a:pPr>
            <a:r>
              <a:rPr sz="1550" spc="-10" dirty="0"/>
              <a:t>Categorização</a:t>
            </a:r>
            <a:r>
              <a:rPr sz="1550" spc="-40" dirty="0"/>
              <a:t> </a:t>
            </a:r>
            <a:r>
              <a:rPr sz="1550" dirty="0"/>
              <a:t>automática:</a:t>
            </a:r>
            <a:r>
              <a:rPr sz="1550" spc="-35" dirty="0"/>
              <a:t> </a:t>
            </a:r>
            <a:r>
              <a:rPr sz="1550" dirty="0"/>
              <a:t>compra,</a:t>
            </a:r>
            <a:r>
              <a:rPr sz="1550" spc="-35" dirty="0"/>
              <a:t> </a:t>
            </a:r>
            <a:r>
              <a:rPr sz="1550" dirty="0"/>
              <a:t>venda,</a:t>
            </a:r>
            <a:r>
              <a:rPr sz="1550" spc="-35" dirty="0"/>
              <a:t> </a:t>
            </a:r>
            <a:r>
              <a:rPr sz="1550" dirty="0"/>
              <a:t>serviços.</a:t>
            </a:r>
            <a:r>
              <a:rPr sz="1550" spc="-35" dirty="0"/>
              <a:t> </a:t>
            </a:r>
            <a:r>
              <a:rPr sz="1550" spc="-10" dirty="0"/>
              <a:t>Customização</a:t>
            </a:r>
            <a:r>
              <a:rPr sz="1550" spc="-35" dirty="0"/>
              <a:t> </a:t>
            </a:r>
            <a:r>
              <a:rPr sz="1550" spc="-25" dirty="0"/>
              <a:t>por </a:t>
            </a:r>
            <a:r>
              <a:rPr sz="1550" dirty="0"/>
              <a:t>ramo</a:t>
            </a:r>
            <a:r>
              <a:rPr sz="1550" spc="-20" dirty="0"/>
              <a:t> </a:t>
            </a:r>
            <a:r>
              <a:rPr sz="1550" dirty="0"/>
              <a:t>de</a:t>
            </a:r>
            <a:r>
              <a:rPr sz="1550" spc="-20" dirty="0"/>
              <a:t> </a:t>
            </a:r>
            <a:r>
              <a:rPr sz="1550" spc="-10" dirty="0"/>
              <a:t>atividade</a:t>
            </a:r>
            <a:endParaRPr sz="1550"/>
          </a:p>
          <a:p>
            <a:pPr>
              <a:lnSpc>
                <a:spcPct val="100000"/>
              </a:lnSpc>
              <a:spcBef>
                <a:spcPts val="1435"/>
              </a:spcBef>
            </a:pPr>
            <a:endParaRPr sz="1550"/>
          </a:p>
          <a:p>
            <a:pPr marL="12700">
              <a:lnSpc>
                <a:spcPct val="100000"/>
              </a:lnSpc>
            </a:pPr>
            <a:r>
              <a:rPr dirty="0"/>
              <a:t>Relatórios</a:t>
            </a:r>
            <a:r>
              <a:rPr spc="-20" dirty="0"/>
              <a:t> </a:t>
            </a:r>
            <a:r>
              <a:rPr spc="-10" dirty="0"/>
              <a:t>Gerenciais</a:t>
            </a:r>
          </a:p>
          <a:p>
            <a:pPr marL="12700">
              <a:lnSpc>
                <a:spcPct val="100000"/>
              </a:lnSpc>
              <a:spcBef>
                <a:spcPts val="1610"/>
              </a:spcBef>
            </a:pPr>
            <a:r>
              <a:rPr sz="1550" dirty="0"/>
              <a:t>Estatísticas</a:t>
            </a:r>
            <a:r>
              <a:rPr sz="1550" spc="-55" dirty="0"/>
              <a:t> </a:t>
            </a:r>
            <a:r>
              <a:rPr sz="1550" dirty="0"/>
              <a:t>personalizadas</a:t>
            </a:r>
            <a:r>
              <a:rPr sz="1550" spc="-50" dirty="0"/>
              <a:t> </a:t>
            </a:r>
            <a:r>
              <a:rPr sz="1550" dirty="0"/>
              <a:t>e</a:t>
            </a:r>
            <a:r>
              <a:rPr sz="1550" spc="-55" dirty="0"/>
              <a:t> </a:t>
            </a:r>
            <a:r>
              <a:rPr sz="1550" dirty="0"/>
              <a:t>consultas</a:t>
            </a:r>
            <a:r>
              <a:rPr sz="1550" spc="-50" dirty="0"/>
              <a:t> </a:t>
            </a:r>
            <a:r>
              <a:rPr sz="1550" dirty="0"/>
              <a:t>livres</a:t>
            </a:r>
            <a:r>
              <a:rPr sz="1550" spc="-55" dirty="0"/>
              <a:t> </a:t>
            </a:r>
            <a:r>
              <a:rPr sz="1550" dirty="0"/>
              <a:t>sobre</a:t>
            </a:r>
            <a:r>
              <a:rPr sz="1550" spc="-50" dirty="0"/>
              <a:t> </a:t>
            </a:r>
            <a:r>
              <a:rPr sz="1550" spc="-10" dirty="0"/>
              <a:t>processamento</a:t>
            </a:r>
            <a:endParaRPr sz="1550"/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95562" y="1632229"/>
            <a:ext cx="993576" cy="59169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5608" y="770606"/>
            <a:ext cx="4204335" cy="703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71650" algn="l"/>
                <a:tab pos="2557145" algn="l"/>
              </a:tabLst>
            </a:pPr>
            <a:r>
              <a:rPr spc="-10" dirty="0"/>
              <a:t>Banco</a:t>
            </a:r>
            <a:r>
              <a:rPr dirty="0"/>
              <a:t>	</a:t>
            </a:r>
            <a:r>
              <a:rPr spc="-25" dirty="0"/>
              <a:t>de</a:t>
            </a:r>
            <a:r>
              <a:rPr dirty="0"/>
              <a:t>	</a:t>
            </a:r>
            <a:r>
              <a:rPr spc="-10" dirty="0"/>
              <a:t>Dados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45608" y="2018220"/>
            <a:ext cx="1614805" cy="4292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50" spc="-10" dirty="0">
                <a:solidFill>
                  <a:srgbClr val="1F1E1E"/>
                </a:solidFill>
                <a:latin typeface="Arial"/>
                <a:cs typeface="Arial"/>
              </a:rPr>
              <a:t>bd_fiscalia</a:t>
            </a:r>
            <a:endParaRPr sz="26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45608" y="2727121"/>
            <a:ext cx="3839845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SQLite</a:t>
            </a:r>
            <a:r>
              <a:rPr sz="1700" b="1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A3535"/>
                </a:solidFill>
                <a:latin typeface="Arial"/>
                <a:cs typeface="Arial"/>
              </a:rPr>
              <a:t>3.50</a:t>
            </a:r>
            <a:r>
              <a:rPr sz="1700" b="1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com</a:t>
            </a:r>
            <a:r>
              <a:rPr sz="17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persistência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garantida</a:t>
            </a:r>
            <a:endParaRPr sz="17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45608" y="3225571"/>
            <a:ext cx="3570604" cy="218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1F1E1E"/>
                </a:solidFill>
                <a:latin typeface="Arial"/>
                <a:cs typeface="Arial"/>
              </a:rPr>
              <a:t>Tabela:</a:t>
            </a:r>
            <a:r>
              <a:rPr sz="2200" spc="-100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1F1E1E"/>
                </a:solidFill>
                <a:latin typeface="Arial"/>
                <a:cs typeface="Arial"/>
              </a:rPr>
              <a:t>registo_resultados</a:t>
            </a:r>
            <a:endParaRPr sz="22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2380"/>
              </a:spcBef>
              <a:buChar char="•"/>
              <a:tabLst>
                <a:tab pos="354965" algn="l"/>
              </a:tabLst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numero_sequencial,</a:t>
            </a:r>
            <a:r>
              <a:rPr sz="1700" spc="-6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time_stamp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285"/>
              </a:spcBef>
              <a:buChar char="•"/>
              <a:tabLst>
                <a:tab pos="354965" algn="l"/>
              </a:tabLst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path_nome_arquivo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285"/>
              </a:spcBef>
              <a:buChar char="•"/>
              <a:tabLst>
                <a:tab pos="354965" algn="l"/>
              </a:tabLst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resultado</a:t>
            </a:r>
            <a:r>
              <a:rPr sz="1700" spc="-11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(Sucesso/Insucesso)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290"/>
              </a:spcBef>
              <a:buChar char="•"/>
              <a:tabLst>
                <a:tab pos="354965" algn="l"/>
              </a:tabLst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causa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(duplicado,</a:t>
            </a:r>
            <a:r>
              <a:rPr sz="1700" spc="-4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não</a:t>
            </a:r>
            <a:r>
              <a:rPr sz="1700" spc="-4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suportado)</a:t>
            </a:r>
            <a:endParaRPr sz="1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45608" y="5628970"/>
            <a:ext cx="3271520" cy="1767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1F1E1E"/>
                </a:solidFill>
                <a:latin typeface="Arial"/>
                <a:cs typeface="Arial"/>
              </a:rPr>
              <a:t>Tabela:</a:t>
            </a:r>
            <a:r>
              <a:rPr sz="2200" spc="-100" dirty="0">
                <a:solidFill>
                  <a:srgbClr val="1F1E1E"/>
                </a:solidFill>
                <a:latin typeface="Arial"/>
                <a:cs typeface="Arial"/>
              </a:rPr>
              <a:t> </a:t>
            </a:r>
            <a:r>
              <a:rPr sz="2200" spc="-10" dirty="0">
                <a:solidFill>
                  <a:srgbClr val="1F1E1E"/>
                </a:solidFill>
                <a:latin typeface="Arial"/>
                <a:cs typeface="Arial"/>
              </a:rPr>
              <a:t>docs_para_ERP</a:t>
            </a:r>
            <a:endParaRPr sz="22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2380"/>
              </a:spcBef>
              <a:buChar char="•"/>
              <a:tabLst>
                <a:tab pos="354965" algn="l"/>
              </a:tabLst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Dados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completos</a:t>
            </a:r>
            <a:r>
              <a:rPr sz="1700" spc="-6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da</a:t>
            </a:r>
            <a:r>
              <a:rPr sz="1700" spc="-6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25" dirty="0">
                <a:solidFill>
                  <a:srgbClr val="3A3535"/>
                </a:solidFill>
                <a:latin typeface="Arial"/>
                <a:cs typeface="Arial"/>
              </a:rPr>
              <a:t>NFe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285"/>
              </a:spcBef>
              <a:buChar char="•"/>
              <a:tabLst>
                <a:tab pos="354965" algn="l"/>
              </a:tabLst>
            </a:pP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erp_processado</a:t>
            </a:r>
            <a:r>
              <a:rPr sz="1700" spc="-5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(Yes/No)</a:t>
            </a:r>
            <a:endParaRPr sz="1700"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1285"/>
              </a:spcBef>
              <a:buChar char="•"/>
              <a:tabLst>
                <a:tab pos="354965" algn="l"/>
              </a:tabLst>
            </a:pPr>
            <a:r>
              <a:rPr sz="1700" dirty="0">
                <a:solidFill>
                  <a:srgbClr val="3A3535"/>
                </a:solidFill>
                <a:latin typeface="Arial"/>
                <a:cs typeface="Arial"/>
              </a:rPr>
              <a:t>Conforme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legislação</a:t>
            </a:r>
            <a:r>
              <a:rPr sz="1700" spc="-6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700" spc="-10" dirty="0">
                <a:solidFill>
                  <a:srgbClr val="3A3535"/>
                </a:solidFill>
                <a:latin typeface="Arial"/>
                <a:cs typeface="Arial"/>
              </a:rPr>
              <a:t>brasileira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8951353" y="2043595"/>
            <a:ext cx="4928235" cy="1614170"/>
            <a:chOff x="8951353" y="2043595"/>
            <a:chExt cx="4928235" cy="1614170"/>
          </a:xfrm>
        </p:grpSpPr>
        <p:sp>
          <p:nvSpPr>
            <p:cNvPr id="8" name="object 8"/>
            <p:cNvSpPr/>
            <p:nvPr/>
          </p:nvSpPr>
          <p:spPr>
            <a:xfrm>
              <a:off x="8951353" y="2043595"/>
              <a:ext cx="4928235" cy="1614170"/>
            </a:xfrm>
            <a:custGeom>
              <a:avLst/>
              <a:gdLst/>
              <a:ahLst/>
              <a:cxnLst/>
              <a:rect l="l" t="t" r="r" b="b"/>
              <a:pathLst>
                <a:path w="4928234" h="1614170">
                  <a:moveTo>
                    <a:pt x="4837239" y="0"/>
                  </a:moveTo>
                  <a:lnTo>
                    <a:pt x="90991" y="0"/>
                  </a:lnTo>
                  <a:lnTo>
                    <a:pt x="55715" y="7197"/>
                  </a:lnTo>
                  <a:lnTo>
                    <a:pt x="26776" y="26776"/>
                  </a:lnTo>
                  <a:lnTo>
                    <a:pt x="7197" y="55715"/>
                  </a:lnTo>
                  <a:lnTo>
                    <a:pt x="0" y="90995"/>
                  </a:lnTo>
                  <a:lnTo>
                    <a:pt x="0" y="1522895"/>
                  </a:lnTo>
                  <a:lnTo>
                    <a:pt x="7197" y="1558174"/>
                  </a:lnTo>
                  <a:lnTo>
                    <a:pt x="26776" y="1587114"/>
                  </a:lnTo>
                  <a:lnTo>
                    <a:pt x="55715" y="1606693"/>
                  </a:lnTo>
                  <a:lnTo>
                    <a:pt x="90991" y="1613890"/>
                  </a:lnTo>
                  <a:lnTo>
                    <a:pt x="4837239" y="1613890"/>
                  </a:lnTo>
                  <a:lnTo>
                    <a:pt x="4872519" y="1606693"/>
                  </a:lnTo>
                  <a:lnTo>
                    <a:pt x="4901458" y="1587114"/>
                  </a:lnTo>
                  <a:lnTo>
                    <a:pt x="4921037" y="1558174"/>
                  </a:lnTo>
                  <a:lnTo>
                    <a:pt x="4928235" y="1522895"/>
                  </a:lnTo>
                  <a:lnTo>
                    <a:pt x="4928235" y="90995"/>
                  </a:lnTo>
                  <a:lnTo>
                    <a:pt x="4921037" y="55715"/>
                  </a:lnTo>
                  <a:lnTo>
                    <a:pt x="4901458" y="26776"/>
                  </a:lnTo>
                  <a:lnTo>
                    <a:pt x="4872519" y="7197"/>
                  </a:lnTo>
                  <a:lnTo>
                    <a:pt x="4837239" y="0"/>
                  </a:lnTo>
                  <a:close/>
                </a:path>
              </a:pathLst>
            </a:custGeom>
            <a:solidFill>
              <a:srgbClr val="F7BAC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67926" y="2368511"/>
              <a:ext cx="270747" cy="216573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9642550" y="2296947"/>
            <a:ext cx="385127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400"/>
              </a:lnSpc>
              <a:spcBef>
                <a:spcPts val="100"/>
              </a:spcBef>
            </a:pPr>
            <a:r>
              <a:rPr sz="1700" b="1" dirty="0">
                <a:latin typeface="Arial"/>
                <a:cs typeface="Arial"/>
              </a:rPr>
              <a:t>PostgreSQL</a:t>
            </a:r>
            <a:r>
              <a:rPr sz="1700" b="1" spc="-7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disponível</a:t>
            </a:r>
            <a:r>
              <a:rPr sz="1700" spc="-8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para</a:t>
            </a:r>
            <a:r>
              <a:rPr sz="1700" spc="-80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ambientes </a:t>
            </a:r>
            <a:r>
              <a:rPr sz="1700" dirty="0">
                <a:latin typeface="Arial"/>
                <a:cs typeface="Arial"/>
              </a:rPr>
              <a:t>de</a:t>
            </a:r>
            <a:r>
              <a:rPr sz="1700" spc="-50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produção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com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persistência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dirty="0">
                <a:latin typeface="Arial"/>
                <a:cs typeface="Arial"/>
              </a:rPr>
              <a:t>total</a:t>
            </a:r>
            <a:r>
              <a:rPr sz="1700" spc="-45" dirty="0">
                <a:latin typeface="Arial"/>
                <a:cs typeface="Arial"/>
              </a:rPr>
              <a:t> </a:t>
            </a:r>
            <a:r>
              <a:rPr sz="1700" spc="-25" dirty="0">
                <a:latin typeface="Arial"/>
                <a:cs typeface="Arial"/>
              </a:rPr>
              <a:t>no </a:t>
            </a:r>
            <a:r>
              <a:rPr sz="1700" spc="-10" dirty="0">
                <a:latin typeface="Arial"/>
                <a:cs typeface="Arial"/>
              </a:rPr>
              <a:t>Railway</a:t>
            </a:r>
            <a:endParaRPr sz="1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15950" y="498027"/>
            <a:ext cx="521906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291590" algn="l"/>
                <a:tab pos="1945005" algn="l"/>
              </a:tabLst>
            </a:pPr>
            <a:r>
              <a:rPr sz="3700" spc="-10" dirty="0"/>
              <a:t>Fluxo</a:t>
            </a:r>
            <a:r>
              <a:rPr sz="3700" dirty="0"/>
              <a:t>	</a:t>
            </a:r>
            <a:r>
              <a:rPr sz="3700" spc="-25" dirty="0"/>
              <a:t>de</a:t>
            </a:r>
            <a:r>
              <a:rPr sz="3700" dirty="0"/>
              <a:t>	</a:t>
            </a:r>
            <a:r>
              <a:rPr sz="3700" spc="-10" dirty="0"/>
              <a:t>Processamento</a:t>
            </a:r>
            <a:endParaRPr sz="3700"/>
          </a:p>
        </p:txBody>
      </p:sp>
      <p:grpSp>
        <p:nvGrpSpPr>
          <p:cNvPr id="3" name="object 3"/>
          <p:cNvGrpSpPr/>
          <p:nvPr/>
        </p:nvGrpSpPr>
        <p:grpSpPr>
          <a:xfrm>
            <a:off x="6597129" y="1440180"/>
            <a:ext cx="924560" cy="6296025"/>
            <a:chOff x="6597129" y="1440180"/>
            <a:chExt cx="924560" cy="6296025"/>
          </a:xfrm>
        </p:grpSpPr>
        <p:sp>
          <p:nvSpPr>
            <p:cNvPr id="4" name="object 4"/>
            <p:cNvSpPr/>
            <p:nvPr/>
          </p:nvSpPr>
          <p:spPr>
            <a:xfrm>
              <a:off x="6597116" y="1443989"/>
              <a:ext cx="729615" cy="6292215"/>
            </a:xfrm>
            <a:custGeom>
              <a:avLst/>
              <a:gdLst/>
              <a:ahLst/>
              <a:cxnLst/>
              <a:rect l="l" t="t" r="r" b="b"/>
              <a:pathLst>
                <a:path w="729615" h="6292215">
                  <a:moveTo>
                    <a:pt x="538886" y="195770"/>
                  </a:moveTo>
                  <a:lnTo>
                    <a:pt x="533730" y="190614"/>
                  </a:lnTo>
                  <a:lnTo>
                    <a:pt x="5168" y="190614"/>
                  </a:lnTo>
                  <a:lnTo>
                    <a:pt x="0" y="195770"/>
                  </a:lnTo>
                  <a:lnTo>
                    <a:pt x="0" y="202044"/>
                  </a:lnTo>
                  <a:lnTo>
                    <a:pt x="0" y="208318"/>
                  </a:lnTo>
                  <a:lnTo>
                    <a:pt x="5168" y="213474"/>
                  </a:lnTo>
                  <a:lnTo>
                    <a:pt x="533730" y="213474"/>
                  </a:lnTo>
                  <a:lnTo>
                    <a:pt x="538886" y="208318"/>
                  </a:lnTo>
                  <a:lnTo>
                    <a:pt x="538886" y="195770"/>
                  </a:lnTo>
                  <a:close/>
                </a:path>
                <a:path w="729615" h="6292215">
                  <a:moveTo>
                    <a:pt x="729513" y="5156"/>
                  </a:moveTo>
                  <a:lnTo>
                    <a:pt x="724344" y="0"/>
                  </a:lnTo>
                  <a:lnTo>
                    <a:pt x="711809" y="0"/>
                  </a:lnTo>
                  <a:lnTo>
                    <a:pt x="706653" y="5156"/>
                  </a:lnTo>
                  <a:lnTo>
                    <a:pt x="706653" y="11430"/>
                  </a:lnTo>
                  <a:lnTo>
                    <a:pt x="706653" y="6286817"/>
                  </a:lnTo>
                  <a:lnTo>
                    <a:pt x="711809" y="6291973"/>
                  </a:lnTo>
                  <a:lnTo>
                    <a:pt x="724344" y="6291973"/>
                  </a:lnTo>
                  <a:lnTo>
                    <a:pt x="729513" y="6286817"/>
                  </a:lnTo>
                  <a:lnTo>
                    <a:pt x="729513" y="5156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13155" y="1443990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4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113155" y="1443990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4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244743" y="1446568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1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91608" y="1373631"/>
            <a:ext cx="4938395" cy="819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243705">
              <a:lnSpc>
                <a:spcPct val="1446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Upload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Usuário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carrega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arquivos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XML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NFe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(individual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ou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3A3535"/>
                </a:solidFill>
                <a:latin typeface="Calibri"/>
                <a:cs typeface="Calibri"/>
              </a:rPr>
              <a:t>ZIP)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7109345" y="2517813"/>
            <a:ext cx="923925" cy="412115"/>
            <a:chOff x="7109345" y="2517813"/>
            <a:chExt cx="923925" cy="412115"/>
          </a:xfrm>
        </p:grpSpPr>
        <p:sp>
          <p:nvSpPr>
            <p:cNvPr id="10" name="object 10"/>
            <p:cNvSpPr/>
            <p:nvPr/>
          </p:nvSpPr>
          <p:spPr>
            <a:xfrm>
              <a:off x="7494384" y="2712250"/>
              <a:ext cx="539115" cy="22860"/>
            </a:xfrm>
            <a:custGeom>
              <a:avLst/>
              <a:gdLst/>
              <a:ahLst/>
              <a:cxnLst/>
              <a:rect l="l" t="t" r="r" b="b"/>
              <a:pathLst>
                <a:path w="539115" h="22860">
                  <a:moveTo>
                    <a:pt x="533717" y="0"/>
                  </a:moveTo>
                  <a:lnTo>
                    <a:pt x="5159" y="0"/>
                  </a:lnTo>
                  <a:lnTo>
                    <a:pt x="0" y="5156"/>
                  </a:lnTo>
                  <a:lnTo>
                    <a:pt x="0" y="11429"/>
                  </a:lnTo>
                  <a:lnTo>
                    <a:pt x="0" y="17703"/>
                  </a:lnTo>
                  <a:lnTo>
                    <a:pt x="5159" y="22859"/>
                  </a:lnTo>
                  <a:lnTo>
                    <a:pt x="533717" y="22859"/>
                  </a:lnTo>
                  <a:lnTo>
                    <a:pt x="538876" y="17703"/>
                  </a:lnTo>
                  <a:lnTo>
                    <a:pt x="538876" y="5156"/>
                  </a:lnTo>
                  <a:lnTo>
                    <a:pt x="533717" y="0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113155" y="2521623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4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7113155" y="2521623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4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7244743" y="2524201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2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200593" y="2573744"/>
            <a:ext cx="9245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Validação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200593" y="3042373"/>
            <a:ext cx="390715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Agente</a:t>
            </a:r>
            <a:r>
              <a:rPr sz="14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especializado</a:t>
            </a:r>
            <a:r>
              <a:rPr sz="14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verifica</a:t>
            </a:r>
            <a:r>
              <a:rPr sz="14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formato</a:t>
            </a:r>
            <a:r>
              <a:rPr sz="14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4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A3535"/>
                </a:solidFill>
                <a:latin typeface="Arial"/>
                <a:cs typeface="Arial"/>
              </a:rPr>
              <a:t>conteúdo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6597129" y="3446741"/>
            <a:ext cx="924560" cy="412115"/>
            <a:chOff x="6597129" y="3446741"/>
            <a:chExt cx="924560" cy="412115"/>
          </a:xfrm>
        </p:grpSpPr>
        <p:sp>
          <p:nvSpPr>
            <p:cNvPr id="17" name="object 17"/>
            <p:cNvSpPr/>
            <p:nvPr/>
          </p:nvSpPr>
          <p:spPr>
            <a:xfrm>
              <a:off x="6597129" y="3641166"/>
              <a:ext cx="539115" cy="22860"/>
            </a:xfrm>
            <a:custGeom>
              <a:avLst/>
              <a:gdLst/>
              <a:ahLst/>
              <a:cxnLst/>
              <a:rect l="l" t="t" r="r" b="b"/>
              <a:pathLst>
                <a:path w="539115" h="22860">
                  <a:moveTo>
                    <a:pt x="533717" y="0"/>
                  </a:moveTo>
                  <a:lnTo>
                    <a:pt x="5159" y="0"/>
                  </a:lnTo>
                  <a:lnTo>
                    <a:pt x="0" y="5156"/>
                  </a:lnTo>
                  <a:lnTo>
                    <a:pt x="0" y="11429"/>
                  </a:lnTo>
                  <a:lnTo>
                    <a:pt x="0" y="17703"/>
                  </a:lnTo>
                  <a:lnTo>
                    <a:pt x="5159" y="22859"/>
                  </a:lnTo>
                  <a:lnTo>
                    <a:pt x="533717" y="22859"/>
                  </a:lnTo>
                  <a:lnTo>
                    <a:pt x="538876" y="17703"/>
                  </a:lnTo>
                  <a:lnTo>
                    <a:pt x="538876" y="5156"/>
                  </a:lnTo>
                  <a:lnTo>
                    <a:pt x="533717" y="0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7113155" y="3450551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7113155" y="3450551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7244743" y="3453129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3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16309" y="3380193"/>
            <a:ext cx="5838190" cy="819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984750">
              <a:lnSpc>
                <a:spcPct val="1446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Extração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Dados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fiscais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extraídos: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emitente,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destinatário,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itens,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impostos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7109345" y="4375670"/>
            <a:ext cx="923925" cy="412115"/>
            <a:chOff x="7109345" y="4375670"/>
            <a:chExt cx="923925" cy="412115"/>
          </a:xfrm>
        </p:grpSpPr>
        <p:sp>
          <p:nvSpPr>
            <p:cNvPr id="23" name="object 23"/>
            <p:cNvSpPr/>
            <p:nvPr/>
          </p:nvSpPr>
          <p:spPr>
            <a:xfrm>
              <a:off x="7494384" y="4570094"/>
              <a:ext cx="539115" cy="22860"/>
            </a:xfrm>
            <a:custGeom>
              <a:avLst/>
              <a:gdLst/>
              <a:ahLst/>
              <a:cxnLst/>
              <a:rect l="l" t="t" r="r" b="b"/>
              <a:pathLst>
                <a:path w="539115" h="22860">
                  <a:moveTo>
                    <a:pt x="533717" y="0"/>
                  </a:moveTo>
                  <a:lnTo>
                    <a:pt x="5159" y="0"/>
                  </a:lnTo>
                  <a:lnTo>
                    <a:pt x="0" y="5156"/>
                  </a:lnTo>
                  <a:lnTo>
                    <a:pt x="0" y="11429"/>
                  </a:lnTo>
                  <a:lnTo>
                    <a:pt x="0" y="17703"/>
                  </a:lnTo>
                  <a:lnTo>
                    <a:pt x="5159" y="22859"/>
                  </a:lnTo>
                  <a:lnTo>
                    <a:pt x="533717" y="22859"/>
                  </a:lnTo>
                  <a:lnTo>
                    <a:pt x="538876" y="17703"/>
                  </a:lnTo>
                  <a:lnTo>
                    <a:pt x="538876" y="5156"/>
                  </a:lnTo>
                  <a:lnTo>
                    <a:pt x="533717" y="0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7113155" y="4379480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7113155" y="4379480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 txBox="1"/>
          <p:nvPr/>
        </p:nvSpPr>
        <p:spPr>
          <a:xfrm>
            <a:off x="7244743" y="4382046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8200593" y="4431601"/>
            <a:ext cx="11061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Registro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3A3535"/>
                </a:solidFill>
                <a:latin typeface="Calibri"/>
                <a:cs typeface="Calibri"/>
              </a:rPr>
              <a:t>BD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8200593" y="4900231"/>
            <a:ext cx="371856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Armazenamento</a:t>
            </a:r>
            <a:r>
              <a:rPr sz="14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em</a:t>
            </a:r>
            <a:r>
              <a:rPr sz="14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docs_para_ERP</a:t>
            </a:r>
            <a:r>
              <a:rPr sz="14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se</a:t>
            </a:r>
            <a:r>
              <a:rPr sz="1400" spc="-3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A3535"/>
                </a:solidFill>
                <a:latin typeface="Arial"/>
                <a:cs typeface="Arial"/>
              </a:rPr>
              <a:t>válido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6597129" y="5304586"/>
            <a:ext cx="924560" cy="412115"/>
            <a:chOff x="6597129" y="5304586"/>
            <a:chExt cx="924560" cy="412115"/>
          </a:xfrm>
        </p:grpSpPr>
        <p:sp>
          <p:nvSpPr>
            <p:cNvPr id="30" name="object 30"/>
            <p:cNvSpPr/>
            <p:nvPr/>
          </p:nvSpPr>
          <p:spPr>
            <a:xfrm>
              <a:off x="6597129" y="5499023"/>
              <a:ext cx="539115" cy="22860"/>
            </a:xfrm>
            <a:custGeom>
              <a:avLst/>
              <a:gdLst/>
              <a:ahLst/>
              <a:cxnLst/>
              <a:rect l="l" t="t" r="r" b="b"/>
              <a:pathLst>
                <a:path w="539115" h="22860">
                  <a:moveTo>
                    <a:pt x="533717" y="0"/>
                  </a:moveTo>
                  <a:lnTo>
                    <a:pt x="5159" y="0"/>
                  </a:lnTo>
                  <a:lnTo>
                    <a:pt x="0" y="5156"/>
                  </a:lnTo>
                  <a:lnTo>
                    <a:pt x="0" y="11429"/>
                  </a:lnTo>
                  <a:lnTo>
                    <a:pt x="0" y="17703"/>
                  </a:lnTo>
                  <a:lnTo>
                    <a:pt x="5159" y="22859"/>
                  </a:lnTo>
                  <a:lnTo>
                    <a:pt x="533717" y="22859"/>
                  </a:lnTo>
                  <a:lnTo>
                    <a:pt x="538876" y="17703"/>
                  </a:lnTo>
                  <a:lnTo>
                    <a:pt x="538876" y="5156"/>
                  </a:lnTo>
                  <a:lnTo>
                    <a:pt x="533717" y="0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7113155" y="5308396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7113155" y="5308396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3" name="object 33"/>
          <p:cNvSpPr txBox="1"/>
          <p:nvPr/>
        </p:nvSpPr>
        <p:spPr>
          <a:xfrm>
            <a:off x="7244743" y="5310975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2418727" y="5238064"/>
            <a:ext cx="4010660" cy="819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122295">
              <a:lnSpc>
                <a:spcPct val="1446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Auditoria Verificação</a:t>
            </a:r>
            <a:r>
              <a:rPr sz="1800" spc="-1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 duplicados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</a:t>
            </a:r>
            <a:r>
              <a:rPr sz="1800" spc="-1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inconsistências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35" name="object 35"/>
          <p:cNvGrpSpPr/>
          <p:nvPr/>
        </p:nvGrpSpPr>
        <p:grpSpPr>
          <a:xfrm>
            <a:off x="7109345" y="6233515"/>
            <a:ext cx="923925" cy="412115"/>
            <a:chOff x="7109345" y="6233515"/>
            <a:chExt cx="923925" cy="412115"/>
          </a:xfrm>
        </p:grpSpPr>
        <p:sp>
          <p:nvSpPr>
            <p:cNvPr id="36" name="object 36"/>
            <p:cNvSpPr/>
            <p:nvPr/>
          </p:nvSpPr>
          <p:spPr>
            <a:xfrm>
              <a:off x="7494384" y="6427939"/>
              <a:ext cx="539115" cy="22860"/>
            </a:xfrm>
            <a:custGeom>
              <a:avLst/>
              <a:gdLst/>
              <a:ahLst/>
              <a:cxnLst/>
              <a:rect l="l" t="t" r="r" b="b"/>
              <a:pathLst>
                <a:path w="539115" h="22860">
                  <a:moveTo>
                    <a:pt x="533717" y="0"/>
                  </a:moveTo>
                  <a:lnTo>
                    <a:pt x="5159" y="0"/>
                  </a:lnTo>
                  <a:lnTo>
                    <a:pt x="0" y="5156"/>
                  </a:lnTo>
                  <a:lnTo>
                    <a:pt x="0" y="11429"/>
                  </a:lnTo>
                  <a:lnTo>
                    <a:pt x="0" y="17703"/>
                  </a:lnTo>
                  <a:lnTo>
                    <a:pt x="5159" y="22859"/>
                  </a:lnTo>
                  <a:lnTo>
                    <a:pt x="533717" y="22859"/>
                  </a:lnTo>
                  <a:lnTo>
                    <a:pt x="538876" y="17703"/>
                  </a:lnTo>
                  <a:lnTo>
                    <a:pt x="538876" y="5156"/>
                  </a:lnTo>
                  <a:lnTo>
                    <a:pt x="533717" y="0"/>
                  </a:lnTo>
                  <a:close/>
                </a:path>
              </a:pathLst>
            </a:custGeom>
            <a:solidFill>
              <a:srgbClr val="DFB8B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7113155" y="6237325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328653" y="0"/>
                  </a:moveTo>
                  <a:lnTo>
                    <a:pt x="75444" y="0"/>
                  </a:lnTo>
                  <a:lnTo>
                    <a:pt x="46196" y="5968"/>
                  </a:lnTo>
                  <a:lnTo>
                    <a:pt x="22202" y="22204"/>
                  </a:lnTo>
                  <a:lnTo>
                    <a:pt x="5968" y="46200"/>
                  </a:lnTo>
                  <a:lnTo>
                    <a:pt x="0" y="75450"/>
                  </a:lnTo>
                  <a:lnTo>
                    <a:pt x="0" y="328650"/>
                  </a:lnTo>
                  <a:lnTo>
                    <a:pt x="5968" y="357900"/>
                  </a:lnTo>
                  <a:lnTo>
                    <a:pt x="22202" y="381896"/>
                  </a:lnTo>
                  <a:lnTo>
                    <a:pt x="46196" y="398132"/>
                  </a:lnTo>
                  <a:lnTo>
                    <a:pt x="75444" y="404101"/>
                  </a:lnTo>
                  <a:lnTo>
                    <a:pt x="328653" y="404101"/>
                  </a:lnTo>
                  <a:lnTo>
                    <a:pt x="357901" y="398132"/>
                  </a:lnTo>
                  <a:lnTo>
                    <a:pt x="381895" y="381896"/>
                  </a:lnTo>
                  <a:lnTo>
                    <a:pt x="398129" y="357900"/>
                  </a:lnTo>
                  <a:lnTo>
                    <a:pt x="404097" y="328650"/>
                  </a:lnTo>
                  <a:lnTo>
                    <a:pt x="404097" y="75450"/>
                  </a:lnTo>
                  <a:lnTo>
                    <a:pt x="398129" y="46200"/>
                  </a:lnTo>
                  <a:lnTo>
                    <a:pt x="381895" y="22204"/>
                  </a:lnTo>
                  <a:lnTo>
                    <a:pt x="357901" y="5968"/>
                  </a:lnTo>
                  <a:lnTo>
                    <a:pt x="328653" y="0"/>
                  </a:lnTo>
                  <a:close/>
                </a:path>
              </a:pathLst>
            </a:custGeom>
            <a:solidFill>
              <a:srgbClr val="F8D2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7113155" y="6237325"/>
              <a:ext cx="404495" cy="404495"/>
            </a:xfrm>
            <a:custGeom>
              <a:avLst/>
              <a:gdLst/>
              <a:ahLst/>
              <a:cxnLst/>
              <a:rect l="l" t="t" r="r" b="b"/>
              <a:pathLst>
                <a:path w="404495" h="404495">
                  <a:moveTo>
                    <a:pt x="0" y="75450"/>
                  </a:moveTo>
                  <a:lnTo>
                    <a:pt x="5968" y="46200"/>
                  </a:lnTo>
                  <a:lnTo>
                    <a:pt x="22202" y="22204"/>
                  </a:lnTo>
                  <a:lnTo>
                    <a:pt x="46196" y="5968"/>
                  </a:lnTo>
                  <a:lnTo>
                    <a:pt x="75444" y="0"/>
                  </a:lnTo>
                  <a:lnTo>
                    <a:pt x="328653" y="0"/>
                  </a:lnTo>
                  <a:lnTo>
                    <a:pt x="357901" y="5968"/>
                  </a:lnTo>
                  <a:lnTo>
                    <a:pt x="381895" y="22204"/>
                  </a:lnTo>
                  <a:lnTo>
                    <a:pt x="398129" y="46200"/>
                  </a:lnTo>
                  <a:lnTo>
                    <a:pt x="404097" y="75450"/>
                  </a:lnTo>
                  <a:lnTo>
                    <a:pt x="404097" y="328650"/>
                  </a:lnTo>
                  <a:lnTo>
                    <a:pt x="398129" y="357900"/>
                  </a:lnTo>
                  <a:lnTo>
                    <a:pt x="381895" y="381896"/>
                  </a:lnTo>
                  <a:lnTo>
                    <a:pt x="357901" y="398132"/>
                  </a:lnTo>
                  <a:lnTo>
                    <a:pt x="328653" y="404101"/>
                  </a:lnTo>
                  <a:lnTo>
                    <a:pt x="75444" y="404101"/>
                  </a:lnTo>
                  <a:lnTo>
                    <a:pt x="46196" y="398132"/>
                  </a:lnTo>
                  <a:lnTo>
                    <a:pt x="22202" y="381896"/>
                  </a:lnTo>
                  <a:lnTo>
                    <a:pt x="5968" y="357900"/>
                  </a:lnTo>
                  <a:lnTo>
                    <a:pt x="0" y="328650"/>
                  </a:lnTo>
                  <a:lnTo>
                    <a:pt x="0" y="75450"/>
                  </a:lnTo>
                  <a:close/>
                </a:path>
              </a:pathLst>
            </a:custGeom>
            <a:ln w="7619">
              <a:solidFill>
                <a:srgbClr val="DFB8B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9" name="object 39"/>
          <p:cNvSpPr txBox="1"/>
          <p:nvPr/>
        </p:nvSpPr>
        <p:spPr>
          <a:xfrm>
            <a:off x="7244743" y="6239903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6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8200593" y="6289446"/>
            <a:ext cx="9639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Relatórios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8200593" y="6758076"/>
            <a:ext cx="36995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Estatísticas</a:t>
            </a:r>
            <a:r>
              <a:rPr sz="14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e</a:t>
            </a:r>
            <a:r>
              <a:rPr sz="14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consultas</a:t>
            </a:r>
            <a:r>
              <a:rPr sz="14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disponíveis</a:t>
            </a:r>
            <a:r>
              <a:rPr sz="14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A3535"/>
                </a:solidFill>
                <a:latin typeface="Arial"/>
                <a:cs typeface="Arial"/>
              </a:rPr>
              <a:t>ao</a:t>
            </a:r>
            <a:r>
              <a:rPr sz="14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A3535"/>
                </a:solidFill>
                <a:latin typeface="Arial"/>
                <a:cs typeface="Arial"/>
              </a:rPr>
              <a:t>usuário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59169" y="531287"/>
            <a:ext cx="5293360" cy="6273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353945" algn="l"/>
                <a:tab pos="3051810" algn="l"/>
              </a:tabLst>
            </a:pPr>
            <a:r>
              <a:rPr sz="3950" spc="-10" dirty="0"/>
              <a:t>Exemplos</a:t>
            </a:r>
            <a:r>
              <a:rPr sz="3950" dirty="0"/>
              <a:t>	</a:t>
            </a:r>
            <a:r>
              <a:rPr sz="3950" spc="-25" dirty="0"/>
              <a:t>de</a:t>
            </a:r>
            <a:r>
              <a:rPr sz="3950" dirty="0"/>
              <a:t>	</a:t>
            </a:r>
            <a:r>
              <a:rPr sz="3950" spc="-10" dirty="0"/>
              <a:t>Consultas</a:t>
            </a:r>
            <a:endParaRPr sz="3950"/>
          </a:p>
        </p:txBody>
      </p:sp>
      <p:sp>
        <p:nvSpPr>
          <p:cNvPr id="3" name="object 3"/>
          <p:cNvSpPr/>
          <p:nvPr/>
        </p:nvSpPr>
        <p:spPr>
          <a:xfrm>
            <a:off x="671868" y="1543163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4">
                <a:moveTo>
                  <a:pt x="6547371" y="310756"/>
                </a:moveTo>
                <a:lnTo>
                  <a:pt x="6543751" y="293039"/>
                </a:lnTo>
                <a:lnTo>
                  <a:pt x="6533909" y="278498"/>
                </a:lnTo>
                <a:lnTo>
                  <a:pt x="6519367" y="268655"/>
                </a:lnTo>
                <a:lnTo>
                  <a:pt x="6501651" y="265036"/>
                </a:lnTo>
                <a:lnTo>
                  <a:pt x="3559683" y="265036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36"/>
                </a:lnTo>
                <a:lnTo>
                  <a:pt x="45720" y="265036"/>
                </a:lnTo>
                <a:lnTo>
                  <a:pt x="27990" y="268655"/>
                </a:lnTo>
                <a:lnTo>
                  <a:pt x="13449" y="278498"/>
                </a:lnTo>
                <a:lnTo>
                  <a:pt x="3606" y="293039"/>
                </a:lnTo>
                <a:lnTo>
                  <a:pt x="0" y="310756"/>
                </a:lnTo>
                <a:lnTo>
                  <a:pt x="3606" y="328485"/>
                </a:lnTo>
                <a:lnTo>
                  <a:pt x="13449" y="343027"/>
                </a:lnTo>
                <a:lnTo>
                  <a:pt x="27990" y="352869"/>
                </a:lnTo>
                <a:lnTo>
                  <a:pt x="45720" y="356476"/>
                </a:lnTo>
                <a:lnTo>
                  <a:pt x="2994939" y="356476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76"/>
                </a:lnTo>
                <a:lnTo>
                  <a:pt x="6501651" y="356476"/>
                </a:lnTo>
                <a:lnTo>
                  <a:pt x="6519367" y="352869"/>
                </a:lnTo>
                <a:lnTo>
                  <a:pt x="6533909" y="343027"/>
                </a:lnTo>
                <a:lnTo>
                  <a:pt x="6543751" y="328485"/>
                </a:lnTo>
                <a:lnTo>
                  <a:pt x="6547371" y="310756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817594" y="1753768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1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73958" y="2170290"/>
            <a:ext cx="6051550" cy="875030"/>
          </a:xfrm>
          <a:prstGeom prst="rect">
            <a:avLst/>
          </a:prstGeom>
        </p:spPr>
        <p:txBody>
          <a:bodyPr vert="horz" wrap="square" lIns="0" tIns="1625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8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Contagem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85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Quantas</a:t>
            </a:r>
            <a:r>
              <a:rPr sz="1800" spc="-5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notas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fiscais?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Quantos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itens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nota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(média/mediana)?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411161" y="1543163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4">
                <a:moveTo>
                  <a:pt x="6547371" y="310756"/>
                </a:moveTo>
                <a:lnTo>
                  <a:pt x="6543751" y="293039"/>
                </a:lnTo>
                <a:lnTo>
                  <a:pt x="6533909" y="278498"/>
                </a:lnTo>
                <a:lnTo>
                  <a:pt x="6519367" y="268655"/>
                </a:lnTo>
                <a:lnTo>
                  <a:pt x="6501651" y="265036"/>
                </a:lnTo>
                <a:lnTo>
                  <a:pt x="3559683" y="265036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36"/>
                </a:lnTo>
                <a:lnTo>
                  <a:pt x="45707" y="265036"/>
                </a:lnTo>
                <a:lnTo>
                  <a:pt x="27990" y="268655"/>
                </a:lnTo>
                <a:lnTo>
                  <a:pt x="13449" y="278498"/>
                </a:lnTo>
                <a:lnTo>
                  <a:pt x="3606" y="293039"/>
                </a:lnTo>
                <a:lnTo>
                  <a:pt x="0" y="310756"/>
                </a:lnTo>
                <a:lnTo>
                  <a:pt x="3606" y="328485"/>
                </a:lnTo>
                <a:lnTo>
                  <a:pt x="13449" y="343027"/>
                </a:lnTo>
                <a:lnTo>
                  <a:pt x="27990" y="352869"/>
                </a:lnTo>
                <a:lnTo>
                  <a:pt x="45720" y="356476"/>
                </a:lnTo>
                <a:lnTo>
                  <a:pt x="2994939" y="356476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76"/>
                </a:lnTo>
                <a:lnTo>
                  <a:pt x="6501651" y="356476"/>
                </a:lnTo>
                <a:lnTo>
                  <a:pt x="6519367" y="352869"/>
                </a:lnTo>
                <a:lnTo>
                  <a:pt x="6533909" y="343027"/>
                </a:lnTo>
                <a:lnTo>
                  <a:pt x="6543751" y="328485"/>
                </a:lnTo>
                <a:lnTo>
                  <a:pt x="6547371" y="310756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0556900" y="1753768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613256" y="2320506"/>
            <a:ext cx="13309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Valores</a:t>
            </a:r>
            <a:r>
              <a:rPr sz="1800" spc="-7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Totais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613256" y="2745041"/>
            <a:ext cx="57924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Total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valor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bruto,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descontos,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impostos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(ICMS,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IPI,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PIS,</a:t>
            </a:r>
            <a:r>
              <a:rPr sz="1800" spc="-3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COFINS)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71868" y="3762730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5">
                <a:moveTo>
                  <a:pt x="6547371" y="310756"/>
                </a:moveTo>
                <a:lnTo>
                  <a:pt x="6543751" y="293039"/>
                </a:lnTo>
                <a:lnTo>
                  <a:pt x="6533909" y="278498"/>
                </a:lnTo>
                <a:lnTo>
                  <a:pt x="6519367" y="268655"/>
                </a:lnTo>
                <a:lnTo>
                  <a:pt x="6501651" y="265036"/>
                </a:lnTo>
                <a:lnTo>
                  <a:pt x="3559683" y="265036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36"/>
                </a:lnTo>
                <a:lnTo>
                  <a:pt x="45720" y="265036"/>
                </a:lnTo>
                <a:lnTo>
                  <a:pt x="27990" y="268655"/>
                </a:lnTo>
                <a:lnTo>
                  <a:pt x="13449" y="278498"/>
                </a:lnTo>
                <a:lnTo>
                  <a:pt x="3606" y="293039"/>
                </a:lnTo>
                <a:lnTo>
                  <a:pt x="0" y="310756"/>
                </a:lnTo>
                <a:lnTo>
                  <a:pt x="3606" y="328485"/>
                </a:lnTo>
                <a:lnTo>
                  <a:pt x="13449" y="343027"/>
                </a:lnTo>
                <a:lnTo>
                  <a:pt x="27990" y="352869"/>
                </a:lnTo>
                <a:lnTo>
                  <a:pt x="45720" y="356476"/>
                </a:lnTo>
                <a:lnTo>
                  <a:pt x="2994939" y="356476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76"/>
                </a:lnTo>
                <a:lnTo>
                  <a:pt x="6501651" y="356476"/>
                </a:lnTo>
                <a:lnTo>
                  <a:pt x="6519367" y="352869"/>
                </a:lnTo>
                <a:lnTo>
                  <a:pt x="6533909" y="343027"/>
                </a:lnTo>
                <a:lnTo>
                  <a:pt x="6543751" y="328485"/>
                </a:lnTo>
                <a:lnTo>
                  <a:pt x="6547371" y="310756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73958" y="3973334"/>
            <a:ext cx="4979035" cy="1291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49655" algn="ctr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Destinatário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8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Top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10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clientes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valor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faturado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número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notas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7411161" y="3762730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5">
                <a:moveTo>
                  <a:pt x="6547371" y="310756"/>
                </a:moveTo>
                <a:lnTo>
                  <a:pt x="6543751" y="293039"/>
                </a:lnTo>
                <a:lnTo>
                  <a:pt x="6533909" y="278498"/>
                </a:lnTo>
                <a:lnTo>
                  <a:pt x="6519367" y="268655"/>
                </a:lnTo>
                <a:lnTo>
                  <a:pt x="6501651" y="265036"/>
                </a:lnTo>
                <a:lnTo>
                  <a:pt x="3559683" y="265036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36"/>
                </a:lnTo>
                <a:lnTo>
                  <a:pt x="45707" y="265036"/>
                </a:lnTo>
                <a:lnTo>
                  <a:pt x="27990" y="268655"/>
                </a:lnTo>
                <a:lnTo>
                  <a:pt x="13449" y="278498"/>
                </a:lnTo>
                <a:lnTo>
                  <a:pt x="3606" y="293039"/>
                </a:lnTo>
                <a:lnTo>
                  <a:pt x="0" y="310756"/>
                </a:lnTo>
                <a:lnTo>
                  <a:pt x="3606" y="328485"/>
                </a:lnTo>
                <a:lnTo>
                  <a:pt x="13449" y="343027"/>
                </a:lnTo>
                <a:lnTo>
                  <a:pt x="27990" y="352869"/>
                </a:lnTo>
                <a:lnTo>
                  <a:pt x="45720" y="356476"/>
                </a:lnTo>
                <a:lnTo>
                  <a:pt x="2994939" y="356476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76"/>
                </a:lnTo>
                <a:lnTo>
                  <a:pt x="6501651" y="356476"/>
                </a:lnTo>
                <a:lnTo>
                  <a:pt x="6519367" y="352869"/>
                </a:lnTo>
                <a:lnTo>
                  <a:pt x="6533909" y="343027"/>
                </a:lnTo>
                <a:lnTo>
                  <a:pt x="6543751" y="328485"/>
                </a:lnTo>
                <a:lnTo>
                  <a:pt x="6547371" y="310756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7613256" y="3973334"/>
            <a:ext cx="4510405" cy="1291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55925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Geografia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8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Totais</a:t>
            </a:r>
            <a:r>
              <a:rPr sz="1800" spc="-5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UF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</a:t>
            </a:r>
            <a:r>
              <a:rPr sz="1800" spc="-4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município,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distribuição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3A3535"/>
                </a:solidFill>
                <a:latin typeface="Calibri"/>
                <a:cs typeface="Calibri"/>
              </a:rPr>
              <a:t>CFOP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71868" y="5675236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5">
                <a:moveTo>
                  <a:pt x="6547371" y="310743"/>
                </a:moveTo>
                <a:lnTo>
                  <a:pt x="6543751" y="293027"/>
                </a:lnTo>
                <a:lnTo>
                  <a:pt x="6533909" y="278485"/>
                </a:lnTo>
                <a:lnTo>
                  <a:pt x="6519367" y="268643"/>
                </a:lnTo>
                <a:lnTo>
                  <a:pt x="6501651" y="265023"/>
                </a:lnTo>
                <a:lnTo>
                  <a:pt x="3559683" y="265023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23"/>
                </a:lnTo>
                <a:lnTo>
                  <a:pt x="45720" y="265023"/>
                </a:lnTo>
                <a:lnTo>
                  <a:pt x="27990" y="268643"/>
                </a:lnTo>
                <a:lnTo>
                  <a:pt x="13449" y="278485"/>
                </a:lnTo>
                <a:lnTo>
                  <a:pt x="3606" y="293027"/>
                </a:lnTo>
                <a:lnTo>
                  <a:pt x="0" y="310743"/>
                </a:lnTo>
                <a:lnTo>
                  <a:pt x="3606" y="328472"/>
                </a:lnTo>
                <a:lnTo>
                  <a:pt x="13449" y="343014"/>
                </a:lnTo>
                <a:lnTo>
                  <a:pt x="27990" y="352856"/>
                </a:lnTo>
                <a:lnTo>
                  <a:pt x="45720" y="356463"/>
                </a:lnTo>
                <a:lnTo>
                  <a:pt x="2994939" y="356463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63"/>
                </a:lnTo>
                <a:lnTo>
                  <a:pt x="6501651" y="356463"/>
                </a:lnTo>
                <a:lnTo>
                  <a:pt x="6519367" y="352856"/>
                </a:lnTo>
                <a:lnTo>
                  <a:pt x="6533909" y="343014"/>
                </a:lnTo>
                <a:lnTo>
                  <a:pt x="6543751" y="328472"/>
                </a:lnTo>
                <a:lnTo>
                  <a:pt x="6547371" y="310743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3817594" y="5885827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5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73958" y="6302349"/>
            <a:ext cx="6027420" cy="875030"/>
          </a:xfrm>
          <a:prstGeom prst="rect">
            <a:avLst/>
          </a:prstGeom>
        </p:spPr>
        <p:txBody>
          <a:bodyPr vert="horz" wrap="square" lIns="0" tIns="1625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8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Itens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85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Top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produtos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por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quantidade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e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valor,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verificação</a:t>
            </a:r>
            <a:r>
              <a:rPr sz="1800" spc="-35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</a:t>
            </a:r>
            <a:r>
              <a:rPr sz="1800" spc="-4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consistência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7411161" y="5675236"/>
            <a:ext cx="6547484" cy="575945"/>
          </a:xfrm>
          <a:custGeom>
            <a:avLst/>
            <a:gdLst/>
            <a:ahLst/>
            <a:cxnLst/>
            <a:rect l="l" t="t" r="r" b="b"/>
            <a:pathLst>
              <a:path w="6547484" h="575945">
                <a:moveTo>
                  <a:pt x="6547371" y="310743"/>
                </a:moveTo>
                <a:lnTo>
                  <a:pt x="6543751" y="293027"/>
                </a:lnTo>
                <a:lnTo>
                  <a:pt x="6533909" y="278485"/>
                </a:lnTo>
                <a:lnTo>
                  <a:pt x="6519367" y="268643"/>
                </a:lnTo>
                <a:lnTo>
                  <a:pt x="6501651" y="265023"/>
                </a:lnTo>
                <a:lnTo>
                  <a:pt x="3559683" y="265023"/>
                </a:lnTo>
                <a:lnTo>
                  <a:pt x="3557765" y="241503"/>
                </a:lnTo>
                <a:lnTo>
                  <a:pt x="3546779" y="197345"/>
                </a:lnTo>
                <a:lnTo>
                  <a:pt x="3529228" y="156095"/>
                </a:lnTo>
                <a:lnTo>
                  <a:pt x="3505708" y="118351"/>
                </a:lnTo>
                <a:lnTo>
                  <a:pt x="3476828" y="84747"/>
                </a:lnTo>
                <a:lnTo>
                  <a:pt x="3443211" y="55867"/>
                </a:lnTo>
                <a:lnTo>
                  <a:pt x="3405479" y="32346"/>
                </a:lnTo>
                <a:lnTo>
                  <a:pt x="3364217" y="14782"/>
                </a:lnTo>
                <a:lnTo>
                  <a:pt x="3320059" y="3810"/>
                </a:lnTo>
                <a:lnTo>
                  <a:pt x="3273615" y="0"/>
                </a:lnTo>
                <a:lnTo>
                  <a:pt x="3227171" y="3810"/>
                </a:lnTo>
                <a:lnTo>
                  <a:pt x="3183013" y="14782"/>
                </a:lnTo>
                <a:lnTo>
                  <a:pt x="3141751" y="32346"/>
                </a:lnTo>
                <a:lnTo>
                  <a:pt x="3104019" y="55867"/>
                </a:lnTo>
                <a:lnTo>
                  <a:pt x="3070402" y="84747"/>
                </a:lnTo>
                <a:lnTo>
                  <a:pt x="3041523" y="118351"/>
                </a:lnTo>
                <a:lnTo>
                  <a:pt x="3018002" y="156095"/>
                </a:lnTo>
                <a:lnTo>
                  <a:pt x="3000438" y="197345"/>
                </a:lnTo>
                <a:lnTo>
                  <a:pt x="2989465" y="241503"/>
                </a:lnTo>
                <a:lnTo>
                  <a:pt x="2987535" y="265023"/>
                </a:lnTo>
                <a:lnTo>
                  <a:pt x="45707" y="265023"/>
                </a:lnTo>
                <a:lnTo>
                  <a:pt x="27990" y="268643"/>
                </a:lnTo>
                <a:lnTo>
                  <a:pt x="13449" y="278485"/>
                </a:lnTo>
                <a:lnTo>
                  <a:pt x="3606" y="293027"/>
                </a:lnTo>
                <a:lnTo>
                  <a:pt x="0" y="310743"/>
                </a:lnTo>
                <a:lnTo>
                  <a:pt x="3606" y="328472"/>
                </a:lnTo>
                <a:lnTo>
                  <a:pt x="13449" y="343014"/>
                </a:lnTo>
                <a:lnTo>
                  <a:pt x="27990" y="352856"/>
                </a:lnTo>
                <a:lnTo>
                  <a:pt x="45720" y="356463"/>
                </a:lnTo>
                <a:lnTo>
                  <a:pt x="2994939" y="356463"/>
                </a:lnTo>
                <a:lnTo>
                  <a:pt x="3000438" y="378561"/>
                </a:lnTo>
                <a:lnTo>
                  <a:pt x="3018002" y="419823"/>
                </a:lnTo>
                <a:lnTo>
                  <a:pt x="3041523" y="457555"/>
                </a:lnTo>
                <a:lnTo>
                  <a:pt x="3070402" y="491172"/>
                </a:lnTo>
                <a:lnTo>
                  <a:pt x="3104019" y="520052"/>
                </a:lnTo>
                <a:lnTo>
                  <a:pt x="3141751" y="543572"/>
                </a:lnTo>
                <a:lnTo>
                  <a:pt x="3183013" y="561136"/>
                </a:lnTo>
                <a:lnTo>
                  <a:pt x="3227171" y="572109"/>
                </a:lnTo>
                <a:lnTo>
                  <a:pt x="3273615" y="575906"/>
                </a:lnTo>
                <a:lnTo>
                  <a:pt x="3320059" y="572109"/>
                </a:lnTo>
                <a:lnTo>
                  <a:pt x="3364217" y="561136"/>
                </a:lnTo>
                <a:lnTo>
                  <a:pt x="3405479" y="543572"/>
                </a:lnTo>
                <a:lnTo>
                  <a:pt x="3443211" y="520052"/>
                </a:lnTo>
                <a:lnTo>
                  <a:pt x="3476828" y="491172"/>
                </a:lnTo>
                <a:lnTo>
                  <a:pt x="3505708" y="457555"/>
                </a:lnTo>
                <a:lnTo>
                  <a:pt x="3529228" y="419823"/>
                </a:lnTo>
                <a:lnTo>
                  <a:pt x="3546779" y="378561"/>
                </a:lnTo>
                <a:lnTo>
                  <a:pt x="3552266" y="356463"/>
                </a:lnTo>
                <a:lnTo>
                  <a:pt x="6501651" y="356463"/>
                </a:lnTo>
                <a:lnTo>
                  <a:pt x="6519367" y="352856"/>
                </a:lnTo>
                <a:lnTo>
                  <a:pt x="6533909" y="343014"/>
                </a:lnTo>
                <a:lnTo>
                  <a:pt x="6543751" y="328472"/>
                </a:lnTo>
                <a:lnTo>
                  <a:pt x="6547371" y="310743"/>
                </a:lnTo>
                <a:close/>
              </a:path>
            </a:pathLst>
          </a:custGeom>
          <a:solidFill>
            <a:srgbClr val="DA1B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0556900" y="5885827"/>
            <a:ext cx="1416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0" dirty="0">
                <a:solidFill>
                  <a:srgbClr val="FFFFFF"/>
                </a:solidFill>
                <a:latin typeface="Calibri"/>
                <a:cs typeface="Calibri"/>
              </a:rPr>
              <a:t>6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613256" y="6452565"/>
            <a:ext cx="102108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Tributação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613256" y="6877101"/>
            <a:ext cx="60185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Distribuição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CST/CSOSN,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alíquotas,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validação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chave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3A3535"/>
                </a:solidFill>
                <a:latin typeface="Calibri"/>
                <a:cs typeface="Calibri"/>
              </a:rPr>
              <a:t>de</a:t>
            </a:r>
            <a:r>
              <a:rPr sz="1800" spc="-60" dirty="0">
                <a:solidFill>
                  <a:srgbClr val="3A3535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Calibri"/>
                <a:cs typeface="Calibri"/>
              </a:rPr>
              <a:t>acesso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5608" y="2852064"/>
            <a:ext cx="7682230" cy="703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54605" algn="l"/>
                <a:tab pos="3340100" algn="l"/>
              </a:tabLst>
            </a:pPr>
            <a:r>
              <a:rPr spc="-10" dirty="0"/>
              <a:t>Ambiente</a:t>
            </a:r>
            <a:r>
              <a:rPr dirty="0"/>
              <a:t>	</a:t>
            </a:r>
            <a:r>
              <a:rPr spc="-25" dirty="0"/>
              <a:t>de</a:t>
            </a:r>
            <a:r>
              <a:rPr dirty="0"/>
              <a:t>	</a:t>
            </a:r>
            <a:r>
              <a:rPr spc="-10" dirty="0"/>
              <a:t>Desenvolvimento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45608" y="4269981"/>
            <a:ext cx="3873500" cy="1116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VSC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&amp;</a:t>
            </a:r>
            <a:r>
              <a:rPr sz="1800" spc="-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Python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25000"/>
              </a:lnSpc>
              <a:spcBef>
                <a:spcPts val="1025"/>
              </a:spcBef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Windows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11,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Python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3.13.5,</a:t>
            </a:r>
            <a:r>
              <a:rPr sz="1800" spc="-1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ambiente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virtual</a:t>
            </a:r>
            <a:r>
              <a:rPr sz="1800" spc="-5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20" dirty="0">
                <a:solidFill>
                  <a:srgbClr val="3A3535"/>
                </a:solidFill>
                <a:latin typeface="Arial"/>
                <a:cs typeface="Arial"/>
              </a:rPr>
              <a:t>venv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207114" y="4269981"/>
            <a:ext cx="3021330" cy="1116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GitHub</a:t>
            </a:r>
            <a:endParaRPr sz="1800">
              <a:latin typeface="Arial"/>
              <a:cs typeface="Arial"/>
            </a:endParaRPr>
          </a:p>
          <a:p>
            <a:pPr marL="12700" marR="5080">
              <a:lnSpc>
                <a:spcPct val="125000"/>
              </a:lnSpc>
              <a:spcBef>
                <a:spcPts val="1025"/>
              </a:spcBef>
            </a:pP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Repositório: github.com/josefeneto/fiscalia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668624" y="4269981"/>
            <a:ext cx="3921760" cy="7734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Railway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Deploy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565"/>
              </a:spcBef>
            </a:pP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Acesso</a:t>
            </a:r>
            <a:r>
              <a:rPr sz="1800" spc="-30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3A3535"/>
                </a:solidFill>
                <a:latin typeface="Arial"/>
                <a:cs typeface="Arial"/>
              </a:rPr>
              <a:t>público:</a:t>
            </a:r>
            <a:r>
              <a:rPr sz="1800" spc="-25" dirty="0">
                <a:solidFill>
                  <a:srgbClr val="3A3535"/>
                </a:solidFill>
                <a:latin typeface="Arial"/>
                <a:cs typeface="Arial"/>
              </a:rPr>
              <a:t> </a:t>
            </a:r>
            <a:r>
              <a:rPr sz="1800" spc="-10" dirty="0">
                <a:solidFill>
                  <a:srgbClr val="3A3535"/>
                </a:solidFill>
                <a:latin typeface="Arial"/>
                <a:cs typeface="Arial"/>
              </a:rPr>
              <a:t>fiscalia.up.railway.app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543</Words>
  <Application>Microsoft Office PowerPoint</Application>
  <PresentationFormat>Custom</PresentationFormat>
  <Paragraphs>111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FISCALIA</vt:lpstr>
      <vt:lpstr>Visão Geral do Projeto</vt:lpstr>
      <vt:lpstr>Arquitetura Tecnológica</vt:lpstr>
      <vt:lpstr>Objetivos do Sistema</vt:lpstr>
      <vt:lpstr>Funcionalidades Principais</vt:lpstr>
      <vt:lpstr>Banco de Dados</vt:lpstr>
      <vt:lpstr>Fluxo de Processamento</vt:lpstr>
      <vt:lpstr>Exemplos de Consultas</vt:lpstr>
      <vt:lpstr>Ambiente de Desenvolvimento</vt:lpstr>
      <vt:lpstr>Próximos Passos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JOSE NETO</cp:lastModifiedBy>
  <cp:revision>1</cp:revision>
  <dcterms:created xsi:type="dcterms:W3CDTF">2025-10-27T19:06:28Z</dcterms:created>
  <dcterms:modified xsi:type="dcterms:W3CDTF">2025-10-28T16:02:40Z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2025-10-27T00:00:00Z</vt:filetime>
  </property>
  <property fmtid="{D5CDD505-2E9C-101B-9397-08002B2CF9AE}" pid="3" name="LastSaved">
    <vt:filetime>2025-10-27T00:00:00Z</vt:filetime>
  </property>
  <property fmtid="{D5CDD505-2E9C-101B-9397-08002B2CF9AE}" pid="4" name="Producer">
    <vt:lpwstr>3-Heights(TM) PDF Security Shell 4.8.25.2 (http://www.pdf-tools.com)</vt:lpwstr>
  </property>
</Properties>
</file>